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7"/>
  </p:notesMasterIdLst>
  <p:handoutMasterIdLst>
    <p:handoutMasterId r:id="rId18"/>
  </p:handoutMasterIdLst>
  <p:sldIdLst>
    <p:sldId id="322" r:id="rId2"/>
    <p:sldId id="284" r:id="rId3"/>
    <p:sldId id="282" r:id="rId4"/>
    <p:sldId id="283" r:id="rId5"/>
    <p:sldId id="306" r:id="rId6"/>
    <p:sldId id="307" r:id="rId7"/>
    <p:sldId id="287" r:id="rId8"/>
    <p:sldId id="262" r:id="rId9"/>
    <p:sldId id="299" r:id="rId10"/>
    <p:sldId id="300" r:id="rId11"/>
    <p:sldId id="301" r:id="rId12"/>
    <p:sldId id="302" r:id="rId13"/>
    <p:sldId id="303" r:id="rId14"/>
    <p:sldId id="309" r:id="rId15"/>
    <p:sldId id="323" r:id="rId16"/>
  </p:sldIdLst>
  <p:sldSz cx="9144000" cy="6858000" type="screen4x3"/>
  <p:notesSz cx="6858000" cy="9144000"/>
  <p:defaultTextStyle>
    <a:defPPr>
      <a:defRPr lang="en-US"/>
    </a:defPPr>
    <a:lvl1pPr algn="l" rtl="0" fontAlgn="base">
      <a:spcBef>
        <a:spcPct val="0"/>
      </a:spcBef>
      <a:spcAft>
        <a:spcPct val="0"/>
      </a:spcAft>
      <a:defRPr sz="3200" b="1" kern="1200">
        <a:solidFill>
          <a:schemeClr val="tx2"/>
        </a:solidFill>
        <a:latin typeface="Arial" charset="0"/>
        <a:ea typeface="+mn-ea"/>
        <a:cs typeface="+mn-cs"/>
      </a:defRPr>
    </a:lvl1pPr>
    <a:lvl2pPr marL="457200" algn="l" rtl="0" fontAlgn="base">
      <a:spcBef>
        <a:spcPct val="0"/>
      </a:spcBef>
      <a:spcAft>
        <a:spcPct val="0"/>
      </a:spcAft>
      <a:defRPr sz="3200" b="1" kern="1200">
        <a:solidFill>
          <a:schemeClr val="tx2"/>
        </a:solidFill>
        <a:latin typeface="Arial" charset="0"/>
        <a:ea typeface="+mn-ea"/>
        <a:cs typeface="+mn-cs"/>
      </a:defRPr>
    </a:lvl2pPr>
    <a:lvl3pPr marL="914400" algn="l" rtl="0" fontAlgn="base">
      <a:spcBef>
        <a:spcPct val="0"/>
      </a:spcBef>
      <a:spcAft>
        <a:spcPct val="0"/>
      </a:spcAft>
      <a:defRPr sz="3200" b="1" kern="1200">
        <a:solidFill>
          <a:schemeClr val="tx2"/>
        </a:solidFill>
        <a:latin typeface="Arial" charset="0"/>
        <a:ea typeface="+mn-ea"/>
        <a:cs typeface="+mn-cs"/>
      </a:defRPr>
    </a:lvl3pPr>
    <a:lvl4pPr marL="1371600" algn="l" rtl="0" fontAlgn="base">
      <a:spcBef>
        <a:spcPct val="0"/>
      </a:spcBef>
      <a:spcAft>
        <a:spcPct val="0"/>
      </a:spcAft>
      <a:defRPr sz="3200" b="1" kern="1200">
        <a:solidFill>
          <a:schemeClr val="tx2"/>
        </a:solidFill>
        <a:latin typeface="Arial" charset="0"/>
        <a:ea typeface="+mn-ea"/>
        <a:cs typeface="+mn-cs"/>
      </a:defRPr>
    </a:lvl4pPr>
    <a:lvl5pPr marL="1828800" algn="l" rtl="0" fontAlgn="base">
      <a:spcBef>
        <a:spcPct val="0"/>
      </a:spcBef>
      <a:spcAft>
        <a:spcPct val="0"/>
      </a:spcAft>
      <a:defRPr sz="3200" b="1" kern="1200">
        <a:solidFill>
          <a:schemeClr val="tx2"/>
        </a:solidFill>
        <a:latin typeface="Arial" charset="0"/>
        <a:ea typeface="+mn-ea"/>
        <a:cs typeface="+mn-cs"/>
      </a:defRPr>
    </a:lvl5pPr>
    <a:lvl6pPr marL="2286000" algn="l" defTabSz="914400" rtl="0" eaLnBrk="1" latinLnBrk="0" hangingPunct="1">
      <a:defRPr sz="3200" b="1" kern="1200">
        <a:solidFill>
          <a:schemeClr val="tx2"/>
        </a:solidFill>
        <a:latin typeface="Arial" charset="0"/>
        <a:ea typeface="+mn-ea"/>
        <a:cs typeface="+mn-cs"/>
      </a:defRPr>
    </a:lvl6pPr>
    <a:lvl7pPr marL="2743200" algn="l" defTabSz="914400" rtl="0" eaLnBrk="1" latinLnBrk="0" hangingPunct="1">
      <a:defRPr sz="3200" b="1" kern="1200">
        <a:solidFill>
          <a:schemeClr val="tx2"/>
        </a:solidFill>
        <a:latin typeface="Arial" charset="0"/>
        <a:ea typeface="+mn-ea"/>
        <a:cs typeface="+mn-cs"/>
      </a:defRPr>
    </a:lvl7pPr>
    <a:lvl8pPr marL="3200400" algn="l" defTabSz="914400" rtl="0" eaLnBrk="1" latinLnBrk="0" hangingPunct="1">
      <a:defRPr sz="3200" b="1" kern="1200">
        <a:solidFill>
          <a:schemeClr val="tx2"/>
        </a:solidFill>
        <a:latin typeface="Arial" charset="0"/>
        <a:ea typeface="+mn-ea"/>
        <a:cs typeface="+mn-cs"/>
      </a:defRPr>
    </a:lvl8pPr>
    <a:lvl9pPr marL="3657600" algn="l" defTabSz="914400" rtl="0" eaLnBrk="1" latinLnBrk="0" hangingPunct="1">
      <a:defRPr sz="3200" b="1"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F3F3F3"/>
    <a:srgbClr val="E6E6E6"/>
    <a:srgbClr val="4721BA"/>
    <a:srgbClr val="82804F"/>
    <a:srgbClr val="A19E6E"/>
    <a:srgbClr val="F3C573"/>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6" autoAdjust="0"/>
    <p:restoredTop sz="93889" autoAdjust="0"/>
  </p:normalViewPr>
  <p:slideViewPr>
    <p:cSldViewPr>
      <p:cViewPr varScale="1">
        <p:scale>
          <a:sx n="101" d="100"/>
          <a:sy n="101" d="100"/>
        </p:scale>
        <p:origin x="-90"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Times"/>
              </a:defRPr>
            </a:lvl1pPr>
          </a:lstStyle>
          <a:p>
            <a:endParaRPr lang="de-DE" dirty="0"/>
          </a:p>
        </p:txBody>
      </p:sp>
      <p:sp>
        <p:nvSpPr>
          <p:cNvPr id="614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a:defRPr>
            </a:lvl1pPr>
          </a:lstStyle>
          <a:p>
            <a:endParaRPr lang="de-DE" dirty="0"/>
          </a:p>
        </p:txBody>
      </p:sp>
      <p:sp>
        <p:nvSpPr>
          <p:cNvPr id="614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Times"/>
              </a:defRPr>
            </a:lvl1pPr>
          </a:lstStyle>
          <a:p>
            <a:r>
              <a:rPr lang="de-DE" dirty="0"/>
              <a:t>Titel der Präsentation</a:t>
            </a:r>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a:defRPr>
            </a:lvl1pPr>
          </a:lstStyle>
          <a:p>
            <a:fld id="{FFD2A207-504A-40A2-9EAF-7254027A1DE0}" type="slidenum">
              <a:rPr lang="de-DE"/>
              <a:pPr/>
              <a:t>‹Nr.›</a:t>
            </a:fld>
            <a:endParaRPr lang="de-DE" dirty="0"/>
          </a:p>
        </p:txBody>
      </p:sp>
    </p:spTree>
    <p:extLst>
      <p:ext uri="{BB962C8B-B14F-4D97-AF65-F5344CB8AC3E}">
        <p14:creationId xmlns:p14="http://schemas.microsoft.com/office/powerpoint/2010/main" val="2977602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Times"/>
              </a:defRPr>
            </a:lvl1pPr>
          </a:lstStyle>
          <a:p>
            <a:endParaRPr lang="de-DE" dirty="0"/>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a:defRPr>
            </a:lvl1pPr>
          </a:lstStyle>
          <a:p>
            <a:endParaRPr lang="de-DE" dirty="0"/>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105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Klicken Sie, um die Textformatierung des Masters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Times"/>
              </a:defRPr>
            </a:lvl1pPr>
          </a:lstStyle>
          <a:p>
            <a:r>
              <a:rPr lang="de-DE" dirty="0"/>
              <a:t>Titel der Präsentation</a:t>
            </a:r>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a:defRPr>
            </a:lvl1pPr>
          </a:lstStyle>
          <a:p>
            <a:fld id="{30FC6899-E09C-4E19-913F-33D0B0E57D09}" type="slidenum">
              <a:rPr lang="de-DE"/>
              <a:pPr/>
              <a:t>‹Nr.›</a:t>
            </a:fld>
            <a:endParaRPr lang="de-DE" dirty="0"/>
          </a:p>
        </p:txBody>
      </p:sp>
    </p:spTree>
    <p:extLst>
      <p:ext uri="{BB962C8B-B14F-4D97-AF65-F5344CB8AC3E}">
        <p14:creationId xmlns:p14="http://schemas.microsoft.com/office/powerpoint/2010/main" val="2008179377"/>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Times"/>
        <a:ea typeface="+mn-ea"/>
        <a:cs typeface="+mn-cs"/>
      </a:defRPr>
    </a:lvl1pPr>
    <a:lvl2pPr marL="457200" algn="l" rtl="0" fontAlgn="base">
      <a:spcBef>
        <a:spcPct val="30000"/>
      </a:spcBef>
      <a:spcAft>
        <a:spcPct val="0"/>
      </a:spcAft>
      <a:defRPr sz="1200" kern="1200">
        <a:solidFill>
          <a:schemeClr val="tx1"/>
        </a:solidFill>
        <a:latin typeface="Times"/>
        <a:ea typeface="+mn-ea"/>
        <a:cs typeface="+mn-cs"/>
      </a:defRPr>
    </a:lvl2pPr>
    <a:lvl3pPr marL="914400" algn="l" rtl="0" fontAlgn="base">
      <a:spcBef>
        <a:spcPct val="30000"/>
      </a:spcBef>
      <a:spcAft>
        <a:spcPct val="0"/>
      </a:spcAft>
      <a:defRPr sz="1200" kern="1200">
        <a:solidFill>
          <a:schemeClr val="tx1"/>
        </a:solidFill>
        <a:latin typeface="Times"/>
        <a:ea typeface="+mn-ea"/>
        <a:cs typeface="+mn-cs"/>
      </a:defRPr>
    </a:lvl3pPr>
    <a:lvl4pPr marL="1371600" algn="l" rtl="0" fontAlgn="base">
      <a:spcBef>
        <a:spcPct val="30000"/>
      </a:spcBef>
      <a:spcAft>
        <a:spcPct val="0"/>
      </a:spcAft>
      <a:defRPr sz="1200" kern="1200">
        <a:solidFill>
          <a:schemeClr val="tx1"/>
        </a:solidFill>
        <a:latin typeface="Times"/>
        <a:ea typeface="+mn-ea"/>
        <a:cs typeface="+mn-cs"/>
      </a:defRPr>
    </a:lvl4pPr>
    <a:lvl5pPr marL="1828800" algn="l" rtl="0" fontAlgn="base">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sz="1200" b="1" kern="1200" dirty="0" smtClean="0">
                <a:solidFill>
                  <a:schemeClr val="tx1"/>
                </a:solidFill>
                <a:effectLst/>
                <a:latin typeface="Times"/>
                <a:ea typeface="+mn-ea"/>
                <a:cs typeface="+mn-cs"/>
              </a:rPr>
              <a:t>Das hätten wir bei einer Tasse Kaffee oder Tee erzählt</a:t>
            </a:r>
            <a:r>
              <a:rPr lang="de-DE" sz="1200" kern="1200" dirty="0" smtClean="0">
                <a:solidFill>
                  <a:schemeClr val="tx1"/>
                </a:solidFill>
                <a:effectLst/>
                <a:latin typeface="Times"/>
                <a:ea typeface="+mn-ea"/>
                <a:cs typeface="+mn-cs"/>
              </a:rPr>
              <a:t> </a:t>
            </a:r>
            <a:br>
              <a:rPr lang="de-DE" sz="1200" kern="1200" dirty="0" smtClean="0">
                <a:solidFill>
                  <a:schemeClr val="tx1"/>
                </a:solidFill>
                <a:effectLst/>
                <a:latin typeface="Times"/>
                <a:ea typeface="+mn-ea"/>
                <a:cs typeface="+mn-cs"/>
              </a:rPr>
            </a:br>
            <a:r>
              <a:rPr lang="de-DE" sz="1200" kern="1200" dirty="0" smtClean="0">
                <a:solidFill>
                  <a:schemeClr val="tx1"/>
                </a:solidFill>
                <a:effectLst/>
                <a:latin typeface="Times"/>
                <a:ea typeface="+mn-ea"/>
                <a:cs typeface="+mn-cs"/>
              </a:rPr>
              <a:t>Es ist absurd – aber es war so: Zu Zeiten Dunants gab es „Touristen“ während des Krieges. Man schaute sich das Geschehen an. Auch Dunant war Tourist. Doch er war auch Humanist – und ein Mann der Tat. Er konnte nicht zuschauen. Er musste helfen. Und das Besondere war, ihm war unwichtig wem er hilft. Und das war etwas Neues: selbstverständlich gab es auch damals schon Feldlazarette. Aber Franzosen halfen Franzosen. Italiener halfen Italienern. Aber Franzosen halfen keinen Italienern und Italiener keinen Franzosen. Henry Dunant und die Helfer aus </a:t>
            </a:r>
            <a:r>
              <a:rPr lang="de-DE" sz="1200" kern="1200" dirty="0" err="1" smtClean="0">
                <a:solidFill>
                  <a:schemeClr val="tx1"/>
                </a:solidFill>
                <a:effectLst/>
                <a:latin typeface="Times"/>
                <a:ea typeface="+mn-ea"/>
                <a:cs typeface="+mn-cs"/>
              </a:rPr>
              <a:t>Solferino</a:t>
            </a:r>
            <a:r>
              <a:rPr lang="de-DE" sz="1200" kern="1200" dirty="0" smtClean="0">
                <a:solidFill>
                  <a:schemeClr val="tx1"/>
                </a:solidFill>
                <a:effectLst/>
                <a:latin typeface="Times"/>
                <a:ea typeface="+mn-ea"/>
                <a:cs typeface="+mn-cs"/>
              </a:rPr>
              <a:t> halfen aber allen. Und wenn das Material ausging, musste improvisiert werden. Da es in </a:t>
            </a:r>
            <a:r>
              <a:rPr lang="de-DE" sz="1200" kern="1200" dirty="0" err="1" smtClean="0">
                <a:solidFill>
                  <a:schemeClr val="tx1"/>
                </a:solidFill>
                <a:effectLst/>
                <a:latin typeface="Times"/>
                <a:ea typeface="+mn-ea"/>
                <a:cs typeface="+mn-cs"/>
              </a:rPr>
              <a:t>Solferino</a:t>
            </a:r>
            <a:r>
              <a:rPr lang="de-DE" sz="1200" kern="1200" dirty="0" smtClean="0">
                <a:solidFill>
                  <a:schemeClr val="tx1"/>
                </a:solidFill>
                <a:effectLst/>
                <a:latin typeface="Times"/>
                <a:ea typeface="+mn-ea"/>
                <a:cs typeface="+mn-cs"/>
              </a:rPr>
              <a:t> zu wenig Verbandsmaterial gab, hat Dunant seinen Kutscher losgeschickt, um in einem Kolonialwarenladen Decken zu kaufen, aus denen wiederum Verbandsmaterial gemacht wurde.</a:t>
            </a:r>
          </a:p>
          <a:p>
            <a:endParaRPr lang="de-DE" dirty="0"/>
          </a:p>
        </p:txBody>
      </p:sp>
      <p:sp>
        <p:nvSpPr>
          <p:cNvPr id="4" name="Fußzeilenplatzhalter 3"/>
          <p:cNvSpPr>
            <a:spLocks noGrp="1"/>
          </p:cNvSpPr>
          <p:nvPr>
            <p:ph type="ftr" sz="quarter" idx="10"/>
          </p:nvPr>
        </p:nvSpPr>
        <p:spPr/>
        <p:txBody>
          <a:bodyPr/>
          <a:lstStyle/>
          <a:p>
            <a:r>
              <a:rPr lang="de-DE" smtClean="0"/>
              <a:t>Titel der Präsentation</a:t>
            </a:r>
            <a:endParaRPr lang="de-DE" dirty="0"/>
          </a:p>
        </p:txBody>
      </p:sp>
      <p:sp>
        <p:nvSpPr>
          <p:cNvPr id="5" name="Foliennummernplatzhalter 4"/>
          <p:cNvSpPr>
            <a:spLocks noGrp="1"/>
          </p:cNvSpPr>
          <p:nvPr>
            <p:ph type="sldNum" sz="quarter" idx="11"/>
          </p:nvPr>
        </p:nvSpPr>
        <p:spPr/>
        <p:txBody>
          <a:bodyPr/>
          <a:lstStyle/>
          <a:p>
            <a:fld id="{30FC6899-E09C-4E19-913F-33D0B0E57D09}" type="slidenum">
              <a:rPr lang="de-DE" smtClean="0"/>
              <a:pPr/>
              <a:t>2</a:t>
            </a:fld>
            <a:endParaRPr lang="de-DE" dirty="0"/>
          </a:p>
        </p:txBody>
      </p:sp>
    </p:spTree>
    <p:extLst>
      <p:ext uri="{BB962C8B-B14F-4D97-AF65-F5344CB8AC3E}">
        <p14:creationId xmlns:p14="http://schemas.microsoft.com/office/powerpoint/2010/main" val="366397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sz="1200" b="1" kern="1200" dirty="0" smtClean="0">
                <a:solidFill>
                  <a:schemeClr val="tx1"/>
                </a:solidFill>
                <a:effectLst/>
                <a:latin typeface="Times"/>
                <a:ea typeface="+mn-ea"/>
                <a:cs typeface="+mn-cs"/>
              </a:rPr>
              <a:t>Das hätten wir bei einer Tasse Kaffee oder Tee erzählt</a:t>
            </a:r>
            <a:r>
              <a:rPr lang="de-DE" sz="1200" kern="1200" dirty="0" smtClean="0">
                <a:solidFill>
                  <a:schemeClr val="tx1"/>
                </a:solidFill>
                <a:effectLst/>
                <a:latin typeface="Times"/>
                <a:ea typeface="+mn-ea"/>
                <a:cs typeface="+mn-cs"/>
              </a:rPr>
              <a:t> </a:t>
            </a:r>
            <a:br>
              <a:rPr lang="de-DE" sz="1200" kern="1200" dirty="0" smtClean="0">
                <a:solidFill>
                  <a:schemeClr val="tx1"/>
                </a:solidFill>
                <a:effectLst/>
                <a:latin typeface="Times"/>
                <a:ea typeface="+mn-ea"/>
                <a:cs typeface="+mn-cs"/>
              </a:rPr>
            </a:br>
            <a:r>
              <a:rPr lang="de-DE" sz="1200" kern="1200" dirty="0" smtClean="0">
                <a:solidFill>
                  <a:schemeClr val="tx1"/>
                </a:solidFill>
                <a:effectLst/>
                <a:latin typeface="Times"/>
                <a:ea typeface="+mn-ea"/>
                <a:cs typeface="+mn-cs"/>
              </a:rPr>
              <a:t>Die Mitarbeiter vom Roten Kreuz wollen die Situation des einzelnen Gefangen verbessern. Und vor allem ein deutliches Zeichen setzen: Wir schauen nach Euch. Wir achten darauf, dass Ihr nicht spurlos verschwindet. Wir sind für Euch da. Das Rote Kreuz macht das Unrecht nicht öffentlich – das ist die Aufgabe anderer Organisationen. Aber das Rote Kreuz schweigt auch nicht: Wir schreiben an die betreffenden Regierungen Berichte und prangern Unrecht an. Auch Barack Obama erhält regelmäßig Berichte – denn das Rote Kreuz besucht auch die Gefangenen in Guantanamo. Das IKRK kümmert sich um den einzelnen Gefangenen und versucht ihre Situation zu verbessern. Es benachrichtigt Angehörige und bringt Nachrichten von Angehörigen zu den Gefangenen. Im Jahr 2012 erhielt das IKRK über 30.000 Rotkreuz-Nachrichten für Gefangene. Das Recht zum Gefangenbesuch hat das Rote Kreuz auch durch die Genfer Konvention. </a:t>
            </a:r>
          </a:p>
          <a:p>
            <a:endParaRPr lang="de-DE" dirty="0"/>
          </a:p>
        </p:txBody>
      </p:sp>
      <p:sp>
        <p:nvSpPr>
          <p:cNvPr id="4" name="Fußzeilenplatzhalter 3"/>
          <p:cNvSpPr>
            <a:spLocks noGrp="1"/>
          </p:cNvSpPr>
          <p:nvPr>
            <p:ph type="ftr" sz="quarter" idx="10"/>
          </p:nvPr>
        </p:nvSpPr>
        <p:spPr/>
        <p:txBody>
          <a:bodyPr/>
          <a:lstStyle/>
          <a:p>
            <a:r>
              <a:rPr lang="de-DE" smtClean="0"/>
              <a:t>Titel der Präsentation</a:t>
            </a:r>
            <a:endParaRPr lang="de-DE" dirty="0"/>
          </a:p>
        </p:txBody>
      </p:sp>
      <p:sp>
        <p:nvSpPr>
          <p:cNvPr id="5" name="Foliennummernplatzhalter 4"/>
          <p:cNvSpPr>
            <a:spLocks noGrp="1"/>
          </p:cNvSpPr>
          <p:nvPr>
            <p:ph type="sldNum" sz="quarter" idx="11"/>
          </p:nvPr>
        </p:nvSpPr>
        <p:spPr/>
        <p:txBody>
          <a:bodyPr/>
          <a:lstStyle/>
          <a:p>
            <a:fld id="{30FC6899-E09C-4E19-913F-33D0B0E57D09}" type="slidenum">
              <a:rPr lang="de-DE" smtClean="0"/>
              <a:pPr/>
              <a:t>11</a:t>
            </a:fld>
            <a:endParaRPr lang="de-DE" dirty="0"/>
          </a:p>
        </p:txBody>
      </p:sp>
    </p:spTree>
    <p:extLst>
      <p:ext uri="{BB962C8B-B14F-4D97-AF65-F5344CB8AC3E}">
        <p14:creationId xmlns:p14="http://schemas.microsoft.com/office/powerpoint/2010/main" val="270586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Times"/>
                <a:ea typeface="+mn-ea"/>
                <a:cs typeface="+mn-cs"/>
              </a:rPr>
              <a:t>Das hätten wir bei einer Tasse Kaffee oder Tee erzählt</a:t>
            </a:r>
            <a:r>
              <a:rPr lang="de-DE" sz="1200" kern="1200" dirty="0" smtClean="0">
                <a:solidFill>
                  <a:schemeClr val="tx1"/>
                </a:solidFill>
                <a:effectLst/>
                <a:latin typeface="Times"/>
                <a:ea typeface="+mn-ea"/>
                <a:cs typeface="+mn-cs"/>
              </a:rPr>
              <a:t> </a:t>
            </a:r>
            <a:br>
              <a:rPr lang="de-DE" sz="1200" kern="1200" dirty="0" smtClean="0">
                <a:solidFill>
                  <a:schemeClr val="tx1"/>
                </a:solidFill>
                <a:effectLst/>
                <a:latin typeface="Times"/>
                <a:ea typeface="+mn-ea"/>
                <a:cs typeface="+mn-cs"/>
              </a:rPr>
            </a:br>
            <a:r>
              <a:rPr lang="de-DE" sz="1200" kern="1200" dirty="0" smtClean="0">
                <a:solidFill>
                  <a:schemeClr val="tx1"/>
                </a:solidFill>
                <a:effectLst/>
                <a:latin typeface="Times"/>
                <a:ea typeface="+mn-ea"/>
                <a:cs typeface="+mn-cs"/>
              </a:rPr>
              <a:t>Unsere Ehrenamtlichen üben für den Fall der Fälle und bereiten sich in ihren Aufgaben für die Ausnahmesituation vor. </a:t>
            </a:r>
          </a:p>
          <a:p>
            <a:r>
              <a:rPr lang="de-DE" sz="1200" kern="1200" dirty="0" smtClean="0">
                <a:solidFill>
                  <a:schemeClr val="tx1"/>
                </a:solidFill>
                <a:effectLst/>
                <a:latin typeface="Times"/>
                <a:ea typeface="+mn-ea"/>
                <a:cs typeface="+mn-cs"/>
              </a:rPr>
              <a:t>Tagtäglich sieht man die Rotkreuzler/innen in ihrem freiwilligen Einsatz: Beim Sanitätsdienst im Fußballstadion oder bei Volksfesten, die Wasserwacht ist z. B. beim </a:t>
            </a:r>
            <a:r>
              <a:rPr lang="de-DE" sz="1200" kern="1200" dirty="0" err="1" smtClean="0">
                <a:solidFill>
                  <a:schemeClr val="tx1"/>
                </a:solidFill>
                <a:effectLst/>
                <a:latin typeface="Times"/>
                <a:ea typeface="+mn-ea"/>
                <a:cs typeface="+mn-cs"/>
              </a:rPr>
              <a:t>Ironman</a:t>
            </a:r>
            <a:r>
              <a:rPr lang="de-DE" sz="1200" kern="1200" dirty="0" smtClean="0">
                <a:solidFill>
                  <a:schemeClr val="tx1"/>
                </a:solidFill>
                <a:effectLst/>
                <a:latin typeface="Times"/>
                <a:ea typeface="+mn-ea"/>
                <a:cs typeface="+mn-cs"/>
              </a:rPr>
              <a:t> dabei und sorgt für Sicherheit in den kühlen Fluten; die Wohlfahrts- und Sozialarbeit bietet präventive Bewegungsprogramme an und entwickelt mit Blick auf die Schwächsten der Gesellschaft neue Angebote. Die „Jungen Wilden“ im Jugendrotkreuz lernen Schülern Erste-Hilfe und nehmen aktuelle politische Themen in ihren Kampagnen auf. Die Bergwacht versorgt Verletzte in den hessischen Mittelgebirgen und ist zur Stelle bei schwer zugänglichen Rettungsgebieten.  </a:t>
            </a:r>
          </a:p>
          <a:p>
            <a:r>
              <a:rPr lang="de-DE" sz="1200" kern="1200" dirty="0" smtClean="0">
                <a:solidFill>
                  <a:schemeClr val="tx1"/>
                </a:solidFill>
                <a:effectLst/>
                <a:latin typeface="Times"/>
                <a:ea typeface="+mn-ea"/>
                <a:cs typeface="+mn-cs"/>
              </a:rPr>
              <a:t>Sie alle eint der Gedanke, menschliches Leiden zu verhüten und zu lindern, und lässt sie stolz sein, das Rote Kreuz auf ihrer Kleidung tragen zu dürfen. </a:t>
            </a:r>
          </a:p>
          <a:p>
            <a:endParaRPr lang="de-DE" dirty="0"/>
          </a:p>
        </p:txBody>
      </p:sp>
      <p:sp>
        <p:nvSpPr>
          <p:cNvPr id="4" name="Fußzeilenplatzhalter 3"/>
          <p:cNvSpPr>
            <a:spLocks noGrp="1"/>
          </p:cNvSpPr>
          <p:nvPr>
            <p:ph type="ftr" sz="quarter" idx="10"/>
          </p:nvPr>
        </p:nvSpPr>
        <p:spPr/>
        <p:txBody>
          <a:bodyPr/>
          <a:lstStyle/>
          <a:p>
            <a:r>
              <a:rPr lang="de-DE" smtClean="0"/>
              <a:t>Titel der Präsentation</a:t>
            </a:r>
            <a:endParaRPr lang="de-DE" dirty="0"/>
          </a:p>
        </p:txBody>
      </p:sp>
      <p:sp>
        <p:nvSpPr>
          <p:cNvPr id="5" name="Foliennummernplatzhalter 4"/>
          <p:cNvSpPr>
            <a:spLocks noGrp="1"/>
          </p:cNvSpPr>
          <p:nvPr>
            <p:ph type="sldNum" sz="quarter" idx="11"/>
          </p:nvPr>
        </p:nvSpPr>
        <p:spPr/>
        <p:txBody>
          <a:bodyPr/>
          <a:lstStyle/>
          <a:p>
            <a:fld id="{30FC6899-E09C-4E19-913F-33D0B0E57D09}" type="slidenum">
              <a:rPr lang="de-DE" smtClean="0"/>
              <a:pPr/>
              <a:t>12</a:t>
            </a:fld>
            <a:endParaRPr lang="de-DE" dirty="0"/>
          </a:p>
        </p:txBody>
      </p:sp>
    </p:spTree>
    <p:extLst>
      <p:ext uri="{BB962C8B-B14F-4D97-AF65-F5344CB8AC3E}">
        <p14:creationId xmlns:p14="http://schemas.microsoft.com/office/powerpoint/2010/main" val="1079943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Times"/>
                <a:ea typeface="+mn-ea"/>
                <a:cs typeface="+mn-cs"/>
              </a:rPr>
              <a:t>Das hätten wir bei einer Tasse Kaffee oder Tee erzählt</a:t>
            </a:r>
            <a:r>
              <a:rPr lang="de-DE" sz="1200" kern="1200" dirty="0" smtClean="0">
                <a:solidFill>
                  <a:schemeClr val="tx1"/>
                </a:solidFill>
                <a:effectLst/>
                <a:latin typeface="Times"/>
                <a:ea typeface="+mn-ea"/>
                <a:cs typeface="+mn-cs"/>
              </a:rPr>
              <a:t> </a:t>
            </a:r>
            <a:br>
              <a:rPr lang="de-DE" sz="1200" kern="1200" dirty="0" smtClean="0">
                <a:solidFill>
                  <a:schemeClr val="tx1"/>
                </a:solidFill>
                <a:effectLst/>
                <a:latin typeface="Times"/>
                <a:ea typeface="+mn-ea"/>
                <a:cs typeface="+mn-cs"/>
              </a:rPr>
            </a:br>
            <a:r>
              <a:rPr lang="de-DE" sz="1200" kern="1200" dirty="0" smtClean="0">
                <a:solidFill>
                  <a:schemeClr val="tx1"/>
                </a:solidFill>
                <a:effectLst/>
                <a:latin typeface="Times"/>
                <a:ea typeface="+mn-ea"/>
                <a:cs typeface="+mn-cs"/>
              </a:rPr>
              <a:t>Wir gehen als Rotes Kreuz von Anfang an mit offenen Augen durch die Welt – so wie damals Henry Dunant und seine Kameraden. Wir helfen dort, wo Hilfe am nötigsten gebraucht wird. Immer mit dem Blick für den Schwächeren.</a:t>
            </a:r>
          </a:p>
          <a:p>
            <a:r>
              <a:rPr lang="de-DE" sz="1200" kern="1200" dirty="0" smtClean="0">
                <a:solidFill>
                  <a:schemeClr val="tx1"/>
                </a:solidFill>
                <a:effectLst/>
                <a:latin typeface="Times"/>
                <a:ea typeface="+mn-ea"/>
                <a:cs typeface="+mn-cs"/>
              </a:rPr>
              <a:t>In der weiten Welt sind DRK-Delegierte seit Monaten unermüdlich beispielsweise für die syrischen Flüchtlinge im Einsatz: sie bringen Hygienepakete in die Familien, verteilen Nahrung und bauen Versorgungslogistik auf. Auch wir beim DRK-Hessen bieten Kriegsflüchtlingen Asyl. </a:t>
            </a:r>
          </a:p>
          <a:p>
            <a:r>
              <a:rPr lang="de-DE" sz="1200" kern="1200" dirty="0" smtClean="0">
                <a:solidFill>
                  <a:schemeClr val="tx1"/>
                </a:solidFill>
                <a:effectLst/>
                <a:latin typeface="Times"/>
                <a:ea typeface="+mn-ea"/>
                <a:cs typeface="+mn-cs"/>
              </a:rPr>
              <a:t>Vor unserer Haustür geben Rotkreuzler/innen in den Kreis- und Ortsverbänden ihr Erste-Hilfe Wissen an die Bevölkerung weiter. Jeder kann lernen, in Henry </a:t>
            </a:r>
            <a:r>
              <a:rPr lang="de-DE" sz="1200" kern="1200" dirty="0" err="1" smtClean="0">
                <a:solidFill>
                  <a:schemeClr val="tx1"/>
                </a:solidFill>
                <a:effectLst/>
                <a:latin typeface="Times"/>
                <a:ea typeface="+mn-ea"/>
                <a:cs typeface="+mn-cs"/>
              </a:rPr>
              <a:t>Dunant’s</a:t>
            </a:r>
            <a:r>
              <a:rPr lang="de-DE" sz="1200" kern="1200" dirty="0" smtClean="0">
                <a:solidFill>
                  <a:schemeClr val="tx1"/>
                </a:solidFill>
                <a:effectLst/>
                <a:latin typeface="Times"/>
                <a:ea typeface="+mn-ea"/>
                <a:cs typeface="+mn-cs"/>
              </a:rPr>
              <a:t> Sinne zu handeln.</a:t>
            </a:r>
          </a:p>
          <a:p>
            <a:endParaRPr lang="de-DE" dirty="0"/>
          </a:p>
        </p:txBody>
      </p:sp>
      <p:sp>
        <p:nvSpPr>
          <p:cNvPr id="4" name="Fußzeilenplatzhalter 3"/>
          <p:cNvSpPr>
            <a:spLocks noGrp="1"/>
          </p:cNvSpPr>
          <p:nvPr>
            <p:ph type="ftr" sz="quarter" idx="10"/>
          </p:nvPr>
        </p:nvSpPr>
        <p:spPr/>
        <p:txBody>
          <a:bodyPr/>
          <a:lstStyle/>
          <a:p>
            <a:r>
              <a:rPr lang="de-DE" smtClean="0"/>
              <a:t>Titel der Präsentation</a:t>
            </a:r>
            <a:endParaRPr lang="de-DE" dirty="0"/>
          </a:p>
        </p:txBody>
      </p:sp>
      <p:sp>
        <p:nvSpPr>
          <p:cNvPr id="5" name="Foliennummernplatzhalter 4"/>
          <p:cNvSpPr>
            <a:spLocks noGrp="1"/>
          </p:cNvSpPr>
          <p:nvPr>
            <p:ph type="sldNum" sz="quarter" idx="11"/>
          </p:nvPr>
        </p:nvSpPr>
        <p:spPr/>
        <p:txBody>
          <a:bodyPr/>
          <a:lstStyle/>
          <a:p>
            <a:fld id="{30FC6899-E09C-4E19-913F-33D0B0E57D09}" type="slidenum">
              <a:rPr lang="de-DE" smtClean="0"/>
              <a:pPr/>
              <a:t>13</a:t>
            </a:fld>
            <a:endParaRPr lang="de-DE" dirty="0"/>
          </a:p>
        </p:txBody>
      </p:sp>
    </p:spTree>
    <p:extLst>
      <p:ext uri="{BB962C8B-B14F-4D97-AF65-F5344CB8AC3E}">
        <p14:creationId xmlns:p14="http://schemas.microsoft.com/office/powerpoint/2010/main" val="336474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Times"/>
                <a:ea typeface="+mn-ea"/>
                <a:cs typeface="+mn-cs"/>
              </a:rPr>
              <a:t>Das hätten wir bei einer Tasse Kaffee oder Tee erzählt</a:t>
            </a:r>
            <a:r>
              <a:rPr lang="de-DE" sz="1200" kern="1200" dirty="0" smtClean="0">
                <a:solidFill>
                  <a:schemeClr val="tx1"/>
                </a:solidFill>
                <a:effectLst/>
                <a:latin typeface="Times"/>
                <a:ea typeface="+mn-ea"/>
                <a:cs typeface="+mn-cs"/>
              </a:rPr>
              <a:t> </a:t>
            </a:r>
            <a:br>
              <a:rPr lang="de-DE" sz="1200" kern="1200" dirty="0" smtClean="0">
                <a:solidFill>
                  <a:schemeClr val="tx1"/>
                </a:solidFill>
                <a:effectLst/>
                <a:latin typeface="Times"/>
                <a:ea typeface="+mn-ea"/>
                <a:cs typeface="+mn-cs"/>
              </a:rPr>
            </a:br>
            <a:r>
              <a:rPr lang="de-DE" sz="1200" kern="1200" dirty="0" smtClean="0">
                <a:solidFill>
                  <a:schemeClr val="tx1"/>
                </a:solidFill>
                <a:effectLst/>
                <a:latin typeface="Times"/>
                <a:ea typeface="+mn-ea"/>
                <a:cs typeface="+mn-cs"/>
              </a:rPr>
              <a:t>Wir vom Roten Kreuz sind Teil einer weltweiten Gemeinschaft von Menschen in der Internationalen Rotkreuz- und Rothalbmondbewegung, die Opfern von Konflikten und Katastrophen sowie anderen hilfebedürftigen Menschen unterschiedslos Hilfe gewährt, allein nach dem Maß der Not. </a:t>
            </a:r>
          </a:p>
          <a:p>
            <a:r>
              <a:rPr lang="de-DE" sz="1200" kern="1200" dirty="0" smtClean="0">
                <a:solidFill>
                  <a:schemeClr val="tx1"/>
                </a:solidFill>
                <a:effectLst/>
                <a:latin typeface="Times"/>
                <a:ea typeface="+mn-ea"/>
                <a:cs typeface="+mn-cs"/>
              </a:rPr>
              <a:t>Das kann für Konfliktsituationen auch bedeuten: Dem schwerverletzten Täter wird zuerst geholfen, und dann erst dem leicht verletzten Opfer. Die Rotkreuzler entscheiden nach dem Maß der Not. Sie weisen keine Schuld zu und richten nicht, auch wenn das für den einzelnen Helfer manchmal sehr schwer ist. </a:t>
            </a:r>
          </a:p>
          <a:p>
            <a:endParaRPr lang="de-DE" dirty="0"/>
          </a:p>
        </p:txBody>
      </p:sp>
      <p:sp>
        <p:nvSpPr>
          <p:cNvPr id="4" name="Fußzeilenplatzhalter 3"/>
          <p:cNvSpPr>
            <a:spLocks noGrp="1"/>
          </p:cNvSpPr>
          <p:nvPr>
            <p:ph type="ftr" sz="quarter" idx="10"/>
          </p:nvPr>
        </p:nvSpPr>
        <p:spPr/>
        <p:txBody>
          <a:bodyPr/>
          <a:lstStyle/>
          <a:p>
            <a:r>
              <a:rPr lang="de-DE" smtClean="0"/>
              <a:t>Titel der Präsentation</a:t>
            </a:r>
            <a:endParaRPr lang="de-DE" dirty="0"/>
          </a:p>
        </p:txBody>
      </p:sp>
      <p:sp>
        <p:nvSpPr>
          <p:cNvPr id="5" name="Foliennummernplatzhalter 4"/>
          <p:cNvSpPr>
            <a:spLocks noGrp="1"/>
          </p:cNvSpPr>
          <p:nvPr>
            <p:ph type="sldNum" sz="quarter" idx="11"/>
          </p:nvPr>
        </p:nvSpPr>
        <p:spPr/>
        <p:txBody>
          <a:bodyPr/>
          <a:lstStyle/>
          <a:p>
            <a:fld id="{30FC6899-E09C-4E19-913F-33D0B0E57D09}" type="slidenum">
              <a:rPr lang="de-DE" smtClean="0"/>
              <a:pPr/>
              <a:t>3</a:t>
            </a:fld>
            <a:endParaRPr lang="de-DE" dirty="0"/>
          </a:p>
        </p:txBody>
      </p:sp>
    </p:spTree>
    <p:extLst>
      <p:ext uri="{BB962C8B-B14F-4D97-AF65-F5344CB8AC3E}">
        <p14:creationId xmlns:p14="http://schemas.microsoft.com/office/powerpoint/2010/main" val="339430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sz="1200" b="1" kern="1200" dirty="0" smtClean="0">
                <a:solidFill>
                  <a:schemeClr val="tx1"/>
                </a:solidFill>
                <a:effectLst/>
                <a:latin typeface="Times"/>
                <a:ea typeface="+mn-ea"/>
                <a:cs typeface="+mn-cs"/>
              </a:rPr>
              <a:t>Das hätten wir bei einer Tasse Kaffee oder Tee erzählt</a:t>
            </a:r>
            <a:r>
              <a:rPr lang="de-DE" sz="1200" kern="1200" dirty="0" smtClean="0">
                <a:solidFill>
                  <a:schemeClr val="tx1"/>
                </a:solidFill>
                <a:effectLst/>
                <a:latin typeface="Times"/>
                <a:ea typeface="+mn-ea"/>
                <a:cs typeface="+mn-cs"/>
              </a:rPr>
              <a:t> </a:t>
            </a:r>
            <a:br>
              <a:rPr lang="de-DE" sz="1200" kern="1200" dirty="0" smtClean="0">
                <a:solidFill>
                  <a:schemeClr val="tx1"/>
                </a:solidFill>
                <a:effectLst/>
                <a:latin typeface="Times"/>
                <a:ea typeface="+mn-ea"/>
                <a:cs typeface="+mn-cs"/>
              </a:rPr>
            </a:br>
            <a:r>
              <a:rPr lang="de-DE" sz="1200" kern="1200" dirty="0" smtClean="0">
                <a:solidFill>
                  <a:schemeClr val="tx1"/>
                </a:solidFill>
                <a:effectLst/>
                <a:latin typeface="Times"/>
                <a:ea typeface="+mn-ea"/>
                <a:cs typeface="+mn-cs"/>
              </a:rPr>
              <a:t>So wie Mahatma Gandhi mit Brille und Stock zum gewaltfreien Widerstand aufrief und Martin Luther King mit dem Ruf „I </a:t>
            </a:r>
            <a:r>
              <a:rPr lang="de-DE" sz="1200" kern="1200" dirty="0" err="1" smtClean="0">
                <a:solidFill>
                  <a:schemeClr val="tx1"/>
                </a:solidFill>
                <a:effectLst/>
                <a:latin typeface="Times"/>
                <a:ea typeface="+mn-ea"/>
                <a:cs typeface="+mn-cs"/>
              </a:rPr>
              <a:t>have</a:t>
            </a:r>
            <a:r>
              <a:rPr lang="de-DE" sz="1200" kern="1200" dirty="0" smtClean="0">
                <a:solidFill>
                  <a:schemeClr val="tx1"/>
                </a:solidFill>
                <a:effectLst/>
                <a:latin typeface="Times"/>
                <a:ea typeface="+mn-ea"/>
                <a:cs typeface="+mn-cs"/>
              </a:rPr>
              <a:t> a </a:t>
            </a:r>
            <a:r>
              <a:rPr lang="de-DE" sz="1200" kern="1200" dirty="0" err="1" smtClean="0">
                <a:solidFill>
                  <a:schemeClr val="tx1"/>
                </a:solidFill>
                <a:effectLst/>
                <a:latin typeface="Times"/>
                <a:ea typeface="+mn-ea"/>
                <a:cs typeface="+mn-cs"/>
              </a:rPr>
              <a:t>dream</a:t>
            </a:r>
            <a:r>
              <a:rPr lang="de-DE" sz="1200" kern="1200" dirty="0" smtClean="0">
                <a:solidFill>
                  <a:schemeClr val="tx1"/>
                </a:solidFill>
                <a:effectLst/>
                <a:latin typeface="Times"/>
                <a:ea typeface="+mn-ea"/>
                <a:cs typeface="+mn-cs"/>
              </a:rPr>
              <a:t>“ (Ich habe einen Traum) die Welt aufrüttelte, so wurde 1864 Henry Dunant die Stimme einer Bewegung! Dunant beschrieb in seinem Buch minutiös zerfetzte Körper und Amputationen, befragte Augenzeugen. Er zeigte die schreckliche Seite des Krieges, damals eher selten beschrieben. Und er forderte die Gründung von Hilfsgesellschaften für die Verwundeten über Landesgrenzen hinweg. Ähnlich wie Dunant erlebten auch die anderen vier des Komitees den Krieg und sahen den Handlungsbedarf. In Henry Dunant hatten sie einen idealen Visionär und begeisternden Redner an der Spitze der Bewegung. Doch ohne die Kontakte, Ideen und Netzwerke von </a:t>
            </a:r>
            <a:r>
              <a:rPr lang="de-DE" sz="1200" kern="1200" dirty="0" err="1" smtClean="0">
                <a:solidFill>
                  <a:schemeClr val="tx1"/>
                </a:solidFill>
                <a:effectLst/>
                <a:latin typeface="Times"/>
                <a:ea typeface="+mn-ea"/>
                <a:cs typeface="+mn-cs"/>
              </a:rPr>
              <a:t>Appia</a:t>
            </a:r>
            <a:r>
              <a:rPr lang="de-DE" sz="1200" kern="1200" dirty="0" smtClean="0">
                <a:solidFill>
                  <a:schemeClr val="tx1"/>
                </a:solidFill>
                <a:effectLst/>
                <a:latin typeface="Times"/>
                <a:ea typeface="+mn-ea"/>
                <a:cs typeface="+mn-cs"/>
              </a:rPr>
              <a:t> , </a:t>
            </a:r>
            <a:r>
              <a:rPr lang="de-DE" sz="1200" kern="1200" dirty="0" err="1" smtClean="0">
                <a:solidFill>
                  <a:schemeClr val="tx1"/>
                </a:solidFill>
                <a:effectLst/>
                <a:latin typeface="Times"/>
                <a:ea typeface="+mn-ea"/>
                <a:cs typeface="+mn-cs"/>
              </a:rPr>
              <a:t>Dufour</a:t>
            </a:r>
            <a:r>
              <a:rPr lang="de-DE" sz="1200" kern="1200" dirty="0" smtClean="0">
                <a:solidFill>
                  <a:schemeClr val="tx1"/>
                </a:solidFill>
                <a:effectLst/>
                <a:latin typeface="Times"/>
                <a:ea typeface="+mn-ea"/>
                <a:cs typeface="+mn-cs"/>
              </a:rPr>
              <a:t>, </a:t>
            </a:r>
            <a:r>
              <a:rPr lang="de-DE" sz="1200" kern="1200" dirty="0" err="1" smtClean="0">
                <a:solidFill>
                  <a:schemeClr val="tx1"/>
                </a:solidFill>
                <a:effectLst/>
                <a:latin typeface="Times"/>
                <a:ea typeface="+mn-ea"/>
                <a:cs typeface="+mn-cs"/>
              </a:rPr>
              <a:t>Moynier</a:t>
            </a:r>
            <a:r>
              <a:rPr lang="de-DE" sz="1200" kern="1200" dirty="0" smtClean="0">
                <a:solidFill>
                  <a:schemeClr val="tx1"/>
                </a:solidFill>
                <a:effectLst/>
                <a:latin typeface="Times"/>
                <a:ea typeface="+mn-ea"/>
                <a:cs typeface="+mn-cs"/>
              </a:rPr>
              <a:t>  und </a:t>
            </a:r>
            <a:r>
              <a:rPr lang="de-DE" sz="1200" kern="1200" dirty="0" err="1" smtClean="0">
                <a:solidFill>
                  <a:schemeClr val="tx1"/>
                </a:solidFill>
                <a:effectLst/>
                <a:latin typeface="Times"/>
                <a:ea typeface="+mn-ea"/>
                <a:cs typeface="+mn-cs"/>
              </a:rPr>
              <a:t>Maunoir</a:t>
            </a:r>
            <a:r>
              <a:rPr lang="de-DE" sz="1200" kern="1200" dirty="0" smtClean="0">
                <a:solidFill>
                  <a:schemeClr val="tx1"/>
                </a:solidFill>
                <a:effectLst/>
                <a:latin typeface="Times"/>
                <a:ea typeface="+mn-ea"/>
                <a:cs typeface="+mn-cs"/>
              </a:rPr>
              <a:t> wäre die Rotkreuz-Idee und die Erste Genfer Konvention sicherlich nicht umgesetzt worden.</a:t>
            </a:r>
          </a:p>
          <a:p>
            <a:endParaRPr lang="de-DE" dirty="0"/>
          </a:p>
        </p:txBody>
      </p:sp>
      <p:sp>
        <p:nvSpPr>
          <p:cNvPr id="4" name="Fußzeilenplatzhalter 3"/>
          <p:cNvSpPr>
            <a:spLocks noGrp="1"/>
          </p:cNvSpPr>
          <p:nvPr>
            <p:ph type="ftr" sz="quarter" idx="10"/>
          </p:nvPr>
        </p:nvSpPr>
        <p:spPr/>
        <p:txBody>
          <a:bodyPr/>
          <a:lstStyle/>
          <a:p>
            <a:r>
              <a:rPr lang="de-DE" smtClean="0"/>
              <a:t>Titel der Präsentation</a:t>
            </a:r>
            <a:endParaRPr lang="de-DE" dirty="0"/>
          </a:p>
        </p:txBody>
      </p:sp>
      <p:sp>
        <p:nvSpPr>
          <p:cNvPr id="5" name="Foliennummernplatzhalter 4"/>
          <p:cNvSpPr>
            <a:spLocks noGrp="1"/>
          </p:cNvSpPr>
          <p:nvPr>
            <p:ph type="sldNum" sz="quarter" idx="11"/>
          </p:nvPr>
        </p:nvSpPr>
        <p:spPr/>
        <p:txBody>
          <a:bodyPr/>
          <a:lstStyle/>
          <a:p>
            <a:fld id="{30FC6899-E09C-4E19-913F-33D0B0E57D09}" type="slidenum">
              <a:rPr lang="de-DE" smtClean="0"/>
              <a:pPr/>
              <a:t>4</a:t>
            </a:fld>
            <a:endParaRPr lang="de-DE" dirty="0"/>
          </a:p>
        </p:txBody>
      </p:sp>
    </p:spTree>
    <p:extLst>
      <p:ext uri="{BB962C8B-B14F-4D97-AF65-F5344CB8AC3E}">
        <p14:creationId xmlns:p14="http://schemas.microsoft.com/office/powerpoint/2010/main" val="1771737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sz="1200" b="1" kern="1200" dirty="0" smtClean="0">
                <a:solidFill>
                  <a:schemeClr val="tx1"/>
                </a:solidFill>
                <a:effectLst/>
                <a:latin typeface="Times"/>
                <a:ea typeface="+mn-ea"/>
                <a:cs typeface="+mn-cs"/>
              </a:rPr>
              <a:t>Das hätten wir bei einer Tasse Kaffee oder Tee erzählt</a:t>
            </a:r>
            <a:r>
              <a:rPr lang="de-DE" sz="1200" kern="1200" dirty="0" smtClean="0">
                <a:solidFill>
                  <a:schemeClr val="tx1"/>
                </a:solidFill>
                <a:effectLst/>
                <a:latin typeface="Times"/>
                <a:ea typeface="+mn-ea"/>
                <a:cs typeface="+mn-cs"/>
              </a:rPr>
              <a:t> </a:t>
            </a:r>
            <a:br>
              <a:rPr lang="de-DE" sz="1200" kern="1200" dirty="0" smtClean="0">
                <a:solidFill>
                  <a:schemeClr val="tx1"/>
                </a:solidFill>
                <a:effectLst/>
                <a:latin typeface="Times"/>
                <a:ea typeface="+mn-ea"/>
                <a:cs typeface="+mn-cs"/>
              </a:rPr>
            </a:br>
            <a:r>
              <a:rPr lang="de-DE" sz="1200" kern="1200" dirty="0" err="1" smtClean="0">
                <a:solidFill>
                  <a:schemeClr val="tx1"/>
                </a:solidFill>
                <a:effectLst/>
                <a:latin typeface="Times"/>
                <a:ea typeface="+mn-ea"/>
                <a:cs typeface="+mn-cs"/>
              </a:rPr>
              <a:t>Appia</a:t>
            </a:r>
            <a:r>
              <a:rPr lang="de-DE" sz="1200" kern="1200" dirty="0" smtClean="0">
                <a:solidFill>
                  <a:schemeClr val="tx1"/>
                </a:solidFill>
                <a:effectLst/>
                <a:latin typeface="Times"/>
                <a:ea typeface="+mn-ea"/>
                <a:cs typeface="+mn-cs"/>
              </a:rPr>
              <a:t> muss ein beeindruckender Mensch gewesen sein – noch mit 72 Jahren begann er beispielsweise noch ein Theologiestudium. Er sprach ohnehin schon Deutsch, Französisch und Englisch, lernte aber noch Japanisch und Chinesisch, um Rotkreuz-Gesellschaften in Asien mit aufzubauen. Leider ist </a:t>
            </a:r>
            <a:r>
              <a:rPr lang="de-DE" sz="1200" kern="1200" dirty="0" err="1" smtClean="0">
                <a:solidFill>
                  <a:schemeClr val="tx1"/>
                </a:solidFill>
                <a:effectLst/>
                <a:latin typeface="Times"/>
                <a:ea typeface="+mn-ea"/>
                <a:cs typeface="+mn-cs"/>
              </a:rPr>
              <a:t>Appia</a:t>
            </a:r>
            <a:r>
              <a:rPr lang="de-DE" sz="1200" kern="1200" dirty="0" smtClean="0">
                <a:solidFill>
                  <a:schemeClr val="tx1"/>
                </a:solidFill>
                <a:effectLst/>
                <a:latin typeface="Times"/>
                <a:ea typeface="+mn-ea"/>
                <a:cs typeface="+mn-cs"/>
              </a:rPr>
              <a:t> etwas in Vergessenheit geraten – dabei war </a:t>
            </a:r>
            <a:r>
              <a:rPr lang="de-DE" sz="1200" kern="1200" dirty="0" err="1" smtClean="0">
                <a:solidFill>
                  <a:schemeClr val="tx1"/>
                </a:solidFill>
                <a:effectLst/>
                <a:latin typeface="Times"/>
                <a:ea typeface="+mn-ea"/>
                <a:cs typeface="+mn-cs"/>
              </a:rPr>
              <a:t>Appia</a:t>
            </a:r>
            <a:r>
              <a:rPr lang="de-DE" sz="1200" kern="1200" dirty="0" smtClean="0">
                <a:solidFill>
                  <a:schemeClr val="tx1"/>
                </a:solidFill>
                <a:effectLst/>
                <a:latin typeface="Times"/>
                <a:ea typeface="+mn-ea"/>
                <a:cs typeface="+mn-cs"/>
              </a:rPr>
              <a:t> bis zu seinen letzten Lebensjahren ein aktives Mitglied des IKRK (Internationales Komitee vom Roten Kreuz). So nahm er bis 1892 an den Rotkreuz-Konferenzen teil. Er reist bis ins hohe Alter zu Kongressen und Konferenzen und warb für die Genfer Konvention und die Arbeit des Internationalen Komitees. Und er setze sich dafür ein, dass die nationalen Rotkreuz-Gesellschaften in Friedenszeiten neben der Hilfe bei Naturkatastrophen und Epidemien sich auch für Flüchtlinge einsetzen sollen. Ein heute immer noch absolut aktuelles Thema!</a:t>
            </a:r>
          </a:p>
          <a:p>
            <a:endParaRPr lang="de-DE" dirty="0"/>
          </a:p>
        </p:txBody>
      </p:sp>
      <p:sp>
        <p:nvSpPr>
          <p:cNvPr id="4" name="Fußzeilenplatzhalter 3"/>
          <p:cNvSpPr>
            <a:spLocks noGrp="1"/>
          </p:cNvSpPr>
          <p:nvPr>
            <p:ph type="ftr" sz="quarter" idx="10"/>
          </p:nvPr>
        </p:nvSpPr>
        <p:spPr/>
        <p:txBody>
          <a:bodyPr/>
          <a:lstStyle/>
          <a:p>
            <a:r>
              <a:rPr lang="de-DE" smtClean="0"/>
              <a:t>Titel der Präsentation</a:t>
            </a:r>
            <a:endParaRPr lang="de-DE" dirty="0"/>
          </a:p>
        </p:txBody>
      </p:sp>
      <p:sp>
        <p:nvSpPr>
          <p:cNvPr id="5" name="Foliennummernplatzhalter 4"/>
          <p:cNvSpPr>
            <a:spLocks noGrp="1"/>
          </p:cNvSpPr>
          <p:nvPr>
            <p:ph type="sldNum" sz="quarter" idx="11"/>
          </p:nvPr>
        </p:nvSpPr>
        <p:spPr/>
        <p:txBody>
          <a:bodyPr/>
          <a:lstStyle/>
          <a:p>
            <a:fld id="{30FC6899-E09C-4E19-913F-33D0B0E57D09}" type="slidenum">
              <a:rPr lang="de-DE" smtClean="0"/>
              <a:pPr/>
              <a:t>5</a:t>
            </a:fld>
            <a:endParaRPr lang="de-DE" dirty="0"/>
          </a:p>
        </p:txBody>
      </p:sp>
    </p:spTree>
    <p:extLst>
      <p:ext uri="{BB962C8B-B14F-4D97-AF65-F5344CB8AC3E}">
        <p14:creationId xmlns:p14="http://schemas.microsoft.com/office/powerpoint/2010/main" val="111006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Times"/>
                <a:ea typeface="+mn-ea"/>
                <a:cs typeface="+mn-cs"/>
              </a:rPr>
              <a:t>Das hätten wir bei einer Tasse Kaffee oder Tee erzählt</a:t>
            </a:r>
            <a:r>
              <a:rPr lang="de-DE" sz="1200" kern="1200" dirty="0" smtClean="0">
                <a:solidFill>
                  <a:schemeClr val="tx1"/>
                </a:solidFill>
                <a:effectLst/>
                <a:latin typeface="Times"/>
                <a:ea typeface="+mn-ea"/>
                <a:cs typeface="+mn-cs"/>
              </a:rPr>
              <a:t> </a:t>
            </a:r>
            <a:br>
              <a:rPr lang="de-DE" sz="1200" kern="1200" dirty="0" smtClean="0">
                <a:solidFill>
                  <a:schemeClr val="tx1"/>
                </a:solidFill>
                <a:effectLst/>
                <a:latin typeface="Times"/>
                <a:ea typeface="+mn-ea"/>
                <a:cs typeface="+mn-cs"/>
              </a:rPr>
            </a:br>
            <a:r>
              <a:rPr lang="de-DE" sz="1200" kern="1200" dirty="0" smtClean="0">
                <a:solidFill>
                  <a:schemeClr val="tx1"/>
                </a:solidFill>
                <a:effectLst/>
                <a:latin typeface="Times"/>
                <a:ea typeface="+mn-ea"/>
                <a:cs typeface="+mn-cs"/>
              </a:rPr>
              <a:t>Henry Dunant war ein Visionär, Humanist und ein Redner, der begeistern konnte. Er hat andere Visionäre und Humanisten um sich versammelt – zum Beispiel Dr. Louis </a:t>
            </a:r>
            <a:r>
              <a:rPr lang="de-DE" sz="1200" kern="1200" dirty="0" err="1" smtClean="0">
                <a:solidFill>
                  <a:schemeClr val="tx1"/>
                </a:solidFill>
                <a:effectLst/>
                <a:latin typeface="Times"/>
                <a:ea typeface="+mn-ea"/>
                <a:cs typeface="+mn-cs"/>
              </a:rPr>
              <a:t>Appia</a:t>
            </a:r>
            <a:r>
              <a:rPr lang="de-DE" sz="1200" kern="1200" dirty="0" smtClean="0">
                <a:solidFill>
                  <a:schemeClr val="tx1"/>
                </a:solidFill>
                <a:effectLst/>
                <a:latin typeface="Times"/>
                <a:ea typeface="+mn-ea"/>
                <a:cs typeface="+mn-cs"/>
              </a:rPr>
              <a:t>. </a:t>
            </a:r>
          </a:p>
          <a:p>
            <a:r>
              <a:rPr lang="de-DE" sz="1200" kern="1200" dirty="0" err="1" smtClean="0">
                <a:solidFill>
                  <a:schemeClr val="tx1"/>
                </a:solidFill>
                <a:effectLst/>
                <a:latin typeface="Times"/>
                <a:ea typeface="+mn-ea"/>
                <a:cs typeface="+mn-cs"/>
              </a:rPr>
              <a:t>Appia</a:t>
            </a:r>
            <a:r>
              <a:rPr lang="de-DE" sz="1200" kern="1200" dirty="0" smtClean="0">
                <a:solidFill>
                  <a:schemeClr val="tx1"/>
                </a:solidFill>
                <a:effectLst/>
                <a:latin typeface="Times"/>
                <a:ea typeface="+mn-ea"/>
                <a:cs typeface="+mn-cs"/>
              </a:rPr>
              <a:t> hat in seinem Lebenslauf große Parallelen zu Dunant: beide kommen aus einem christlich geprägten Elternhaus. Beide waren Humanisten. Und beide waren auch Praktiker: Im Jahr 1859 – zur selben Zeit in der Dunant in </a:t>
            </a:r>
            <a:r>
              <a:rPr lang="de-DE" sz="1200" kern="1200" dirty="0" err="1" smtClean="0">
                <a:solidFill>
                  <a:schemeClr val="tx1"/>
                </a:solidFill>
                <a:effectLst/>
                <a:latin typeface="Times"/>
                <a:ea typeface="+mn-ea"/>
                <a:cs typeface="+mn-cs"/>
              </a:rPr>
              <a:t>Solferino</a:t>
            </a:r>
            <a:r>
              <a:rPr lang="de-DE" sz="1200" kern="1200" dirty="0" smtClean="0">
                <a:solidFill>
                  <a:schemeClr val="tx1"/>
                </a:solidFill>
                <a:effectLst/>
                <a:latin typeface="Times"/>
                <a:ea typeface="+mn-ea"/>
                <a:cs typeface="+mn-cs"/>
              </a:rPr>
              <a:t> war, arbeitete Louis </a:t>
            </a:r>
            <a:r>
              <a:rPr lang="de-DE" sz="1200" kern="1200" dirty="0" err="1" smtClean="0">
                <a:solidFill>
                  <a:schemeClr val="tx1"/>
                </a:solidFill>
                <a:effectLst/>
                <a:latin typeface="Times"/>
                <a:ea typeface="+mn-ea"/>
                <a:cs typeface="+mn-cs"/>
              </a:rPr>
              <a:t>Appia</a:t>
            </a:r>
            <a:r>
              <a:rPr lang="de-DE" sz="1200" kern="1200" dirty="0" smtClean="0">
                <a:solidFill>
                  <a:schemeClr val="tx1"/>
                </a:solidFill>
                <a:effectLst/>
                <a:latin typeface="Times"/>
                <a:ea typeface="+mn-ea"/>
                <a:cs typeface="+mn-cs"/>
              </a:rPr>
              <a:t> in Feldlazaretten in Turin, Mailand, Brescia und </a:t>
            </a:r>
            <a:r>
              <a:rPr lang="de-DE" sz="1200" kern="1200" dirty="0" err="1" smtClean="0">
                <a:solidFill>
                  <a:schemeClr val="tx1"/>
                </a:solidFill>
                <a:effectLst/>
                <a:latin typeface="Times"/>
                <a:ea typeface="+mn-ea"/>
                <a:cs typeface="+mn-cs"/>
              </a:rPr>
              <a:t>Desenzano</a:t>
            </a:r>
            <a:r>
              <a:rPr lang="de-DE" sz="1200" kern="1200" dirty="0" smtClean="0">
                <a:solidFill>
                  <a:schemeClr val="tx1"/>
                </a:solidFill>
                <a:effectLst/>
                <a:latin typeface="Times"/>
                <a:ea typeface="+mn-ea"/>
                <a:cs typeface="+mn-cs"/>
              </a:rPr>
              <a:t> del </a:t>
            </a:r>
            <a:r>
              <a:rPr lang="de-DE" sz="1200" kern="1200" dirty="0" err="1" smtClean="0">
                <a:solidFill>
                  <a:schemeClr val="tx1"/>
                </a:solidFill>
                <a:effectLst/>
                <a:latin typeface="Times"/>
                <a:ea typeface="+mn-ea"/>
                <a:cs typeface="+mn-cs"/>
              </a:rPr>
              <a:t>Garda</a:t>
            </a:r>
            <a:r>
              <a:rPr lang="de-DE" sz="1200" kern="1200" dirty="0" smtClean="0">
                <a:solidFill>
                  <a:schemeClr val="tx1"/>
                </a:solidFill>
                <a:effectLst/>
                <a:latin typeface="Times"/>
                <a:ea typeface="+mn-ea"/>
                <a:cs typeface="+mn-cs"/>
              </a:rPr>
              <a:t>. Er organisierte Verbandsmaterial, fragte seine Freunde ob sie Spenden um Material für die Verwundeten zu kaufen und arbeitet selbst bis zur völligen Erschöpfung. </a:t>
            </a:r>
            <a:r>
              <a:rPr lang="de-DE" sz="1200" kern="1200" dirty="0" err="1" smtClean="0">
                <a:solidFill>
                  <a:schemeClr val="tx1"/>
                </a:solidFill>
                <a:effectLst/>
                <a:latin typeface="Times"/>
                <a:ea typeface="+mn-ea"/>
                <a:cs typeface="+mn-cs"/>
              </a:rPr>
              <a:t>Appia</a:t>
            </a:r>
            <a:r>
              <a:rPr lang="de-DE" sz="1200" kern="1200" dirty="0" smtClean="0">
                <a:solidFill>
                  <a:schemeClr val="tx1"/>
                </a:solidFill>
                <a:effectLst/>
                <a:latin typeface="Times"/>
                <a:ea typeface="+mn-ea"/>
                <a:cs typeface="+mn-cs"/>
              </a:rPr>
              <a:t> ist nach Italien gereist um den Verwundeten zu helfen, weil sein Bruder (der als Pfarrer in Italien arbeitete) ihm in vielen Briefen geschildert hat, wie schlecht die Situation der Verwundeten ist.  </a:t>
            </a:r>
          </a:p>
          <a:p>
            <a:endParaRPr lang="de-DE" dirty="0"/>
          </a:p>
        </p:txBody>
      </p:sp>
      <p:sp>
        <p:nvSpPr>
          <p:cNvPr id="4" name="Fußzeilenplatzhalter 3"/>
          <p:cNvSpPr>
            <a:spLocks noGrp="1"/>
          </p:cNvSpPr>
          <p:nvPr>
            <p:ph type="ftr" sz="quarter" idx="10"/>
          </p:nvPr>
        </p:nvSpPr>
        <p:spPr/>
        <p:txBody>
          <a:bodyPr/>
          <a:lstStyle/>
          <a:p>
            <a:r>
              <a:rPr lang="de-DE" smtClean="0"/>
              <a:t>Titel der Präsentation</a:t>
            </a:r>
            <a:endParaRPr lang="de-DE" dirty="0"/>
          </a:p>
        </p:txBody>
      </p:sp>
      <p:sp>
        <p:nvSpPr>
          <p:cNvPr id="5" name="Foliennummernplatzhalter 4"/>
          <p:cNvSpPr>
            <a:spLocks noGrp="1"/>
          </p:cNvSpPr>
          <p:nvPr>
            <p:ph type="sldNum" sz="quarter" idx="11"/>
          </p:nvPr>
        </p:nvSpPr>
        <p:spPr/>
        <p:txBody>
          <a:bodyPr/>
          <a:lstStyle/>
          <a:p>
            <a:fld id="{30FC6899-E09C-4E19-913F-33D0B0E57D09}" type="slidenum">
              <a:rPr lang="de-DE" smtClean="0"/>
              <a:pPr/>
              <a:t>6</a:t>
            </a:fld>
            <a:endParaRPr lang="de-DE" dirty="0"/>
          </a:p>
        </p:txBody>
      </p:sp>
    </p:spTree>
    <p:extLst>
      <p:ext uri="{BB962C8B-B14F-4D97-AF65-F5344CB8AC3E}">
        <p14:creationId xmlns:p14="http://schemas.microsoft.com/office/powerpoint/2010/main" val="1001362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sz="1200" b="1" kern="1200" dirty="0" smtClean="0">
                <a:solidFill>
                  <a:schemeClr val="tx1"/>
                </a:solidFill>
                <a:effectLst/>
                <a:latin typeface="Times"/>
                <a:ea typeface="+mn-ea"/>
                <a:cs typeface="+mn-cs"/>
              </a:rPr>
              <a:t>Das hätten wir bei einer Tasse Kaffee oder Tee erzählt</a:t>
            </a:r>
            <a:br>
              <a:rPr lang="de-DE" sz="1200" b="1" kern="1200" dirty="0" smtClean="0">
                <a:solidFill>
                  <a:schemeClr val="tx1"/>
                </a:solidFill>
                <a:effectLst/>
                <a:latin typeface="Times"/>
                <a:ea typeface="+mn-ea"/>
                <a:cs typeface="+mn-cs"/>
              </a:rPr>
            </a:br>
            <a:r>
              <a:rPr lang="de-DE" sz="1200" kern="1200" dirty="0" smtClean="0">
                <a:solidFill>
                  <a:schemeClr val="tx1"/>
                </a:solidFill>
                <a:effectLst/>
                <a:latin typeface="Times"/>
                <a:ea typeface="+mn-ea"/>
                <a:cs typeface="+mn-cs"/>
              </a:rPr>
              <a:t>Es ist wohl eins der bekanntesten Symbole überhaupt: das leuchtend rote Kreuz auf weißem Hintergrund. Angeblich spielten christliche Werte für die Wahl des Symbols keine Rolle. Zu Ehren von Dunant und seines Heimatlandes, der Schweiz, soll </a:t>
            </a:r>
            <a:r>
              <a:rPr lang="de-DE" sz="1200" kern="1200" dirty="0" err="1" smtClean="0">
                <a:solidFill>
                  <a:schemeClr val="tx1"/>
                </a:solidFill>
                <a:effectLst/>
                <a:latin typeface="Times"/>
                <a:ea typeface="+mn-ea"/>
                <a:cs typeface="+mn-cs"/>
              </a:rPr>
              <a:t>Dufour</a:t>
            </a:r>
            <a:r>
              <a:rPr lang="de-DE" sz="1200" kern="1200" dirty="0" smtClean="0">
                <a:solidFill>
                  <a:schemeClr val="tx1"/>
                </a:solidFill>
                <a:effectLst/>
                <a:latin typeface="Times"/>
                <a:ea typeface="+mn-ea"/>
                <a:cs typeface="+mn-cs"/>
              </a:rPr>
              <a:t> oder </a:t>
            </a:r>
            <a:r>
              <a:rPr lang="de-DE" sz="1200" kern="1200" dirty="0" err="1" smtClean="0">
                <a:solidFill>
                  <a:schemeClr val="tx1"/>
                </a:solidFill>
                <a:effectLst/>
                <a:latin typeface="Times"/>
                <a:ea typeface="+mn-ea"/>
                <a:cs typeface="+mn-cs"/>
              </a:rPr>
              <a:t>Appia</a:t>
            </a:r>
            <a:r>
              <a:rPr lang="de-DE" sz="1200" kern="1200" dirty="0" smtClean="0">
                <a:solidFill>
                  <a:schemeClr val="tx1"/>
                </a:solidFill>
                <a:effectLst/>
                <a:latin typeface="Times"/>
                <a:ea typeface="+mn-ea"/>
                <a:cs typeface="+mn-cs"/>
              </a:rPr>
              <a:t> als Kennzeichen der Bewegung die Umkehrung der Schweizer Fahne vorgeschlagen haben: ein rotes Kreuz auf weißem Hintergrund. Ob das eine richtige Entscheidung war, ist heute nicht mehr zu klären. Zumindest hat die Wahl des Kreuzes dazu geführt, dass es schnell ein zweites Schutzzeichen gab: den roten Halbmond. Offensichtlich wurde das Logo damals schon als christliches Symbol wahrgenommen – obwohl dies nicht so gedacht war.</a:t>
            </a:r>
            <a:br>
              <a:rPr lang="de-DE" sz="1200" kern="1200" dirty="0" smtClean="0">
                <a:solidFill>
                  <a:schemeClr val="tx1"/>
                </a:solidFill>
                <a:effectLst/>
                <a:latin typeface="Times"/>
                <a:ea typeface="+mn-ea"/>
                <a:cs typeface="+mn-cs"/>
              </a:rPr>
            </a:br>
            <a:r>
              <a:rPr lang="de-DE" sz="1200" kern="1200" dirty="0" err="1" smtClean="0">
                <a:solidFill>
                  <a:schemeClr val="tx1"/>
                </a:solidFill>
                <a:effectLst/>
                <a:latin typeface="Times"/>
                <a:ea typeface="+mn-ea"/>
                <a:cs typeface="+mn-cs"/>
              </a:rPr>
              <a:t>Appia</a:t>
            </a:r>
            <a:r>
              <a:rPr lang="de-DE" sz="1200" kern="1200" dirty="0" smtClean="0">
                <a:solidFill>
                  <a:schemeClr val="tx1"/>
                </a:solidFill>
                <a:effectLst/>
                <a:latin typeface="Times"/>
                <a:ea typeface="+mn-ea"/>
                <a:cs typeface="+mn-cs"/>
              </a:rPr>
              <a:t> – das ist überliefert – hat jedenfalls für ein einheitliches Symbol gekämpft. Er forderte „ein international anerkanntes Kennzeichen“ und vor allem „das Zeichen soll im Soldaten eine Art von Reflex zur Schonung“ hervorrufen.  Dieses Zeichen gibt es nun seit 1864. Doch welches Zeichen </a:t>
            </a:r>
            <a:r>
              <a:rPr lang="de-DE" sz="1200" kern="1200" dirty="0" err="1" smtClean="0">
                <a:solidFill>
                  <a:schemeClr val="tx1"/>
                </a:solidFill>
                <a:effectLst/>
                <a:latin typeface="Times"/>
                <a:ea typeface="+mn-ea"/>
                <a:cs typeface="+mn-cs"/>
              </a:rPr>
              <a:t>Appia</a:t>
            </a:r>
            <a:r>
              <a:rPr lang="de-DE" sz="1200" kern="1200" dirty="0" smtClean="0">
                <a:solidFill>
                  <a:schemeClr val="tx1"/>
                </a:solidFill>
                <a:effectLst/>
                <a:latin typeface="Times"/>
                <a:ea typeface="+mn-ea"/>
                <a:cs typeface="+mn-cs"/>
              </a:rPr>
              <a:t> vorschlug oder welchen Antrag er genau gestellt hat, geht leider aus dem Protokoll nicht hervor. Dort heißt es „… nach einiger Diskussion wird Dr. </a:t>
            </a:r>
            <a:r>
              <a:rPr lang="de-DE" sz="1200" kern="1200" dirty="0" err="1" smtClean="0">
                <a:solidFill>
                  <a:schemeClr val="tx1"/>
                </a:solidFill>
                <a:effectLst/>
                <a:latin typeface="Times"/>
                <a:ea typeface="+mn-ea"/>
                <a:cs typeface="+mn-cs"/>
              </a:rPr>
              <a:t>Appias</a:t>
            </a:r>
            <a:r>
              <a:rPr lang="de-DE" sz="1200" kern="1200" dirty="0" smtClean="0">
                <a:solidFill>
                  <a:schemeClr val="tx1"/>
                </a:solidFill>
                <a:effectLst/>
                <a:latin typeface="Times"/>
                <a:ea typeface="+mn-ea"/>
                <a:cs typeface="+mn-cs"/>
              </a:rPr>
              <a:t> Vorschlag angenommen, jedoch dahingehend abgeändert, dass die weiße Armbinde ein rotes Kreuz trägt“.</a:t>
            </a:r>
          </a:p>
          <a:p>
            <a:endParaRPr lang="de-DE" dirty="0"/>
          </a:p>
        </p:txBody>
      </p:sp>
      <p:sp>
        <p:nvSpPr>
          <p:cNvPr id="4" name="Fußzeilenplatzhalter 3"/>
          <p:cNvSpPr>
            <a:spLocks noGrp="1"/>
          </p:cNvSpPr>
          <p:nvPr>
            <p:ph type="ftr" sz="quarter" idx="10"/>
          </p:nvPr>
        </p:nvSpPr>
        <p:spPr/>
        <p:txBody>
          <a:bodyPr/>
          <a:lstStyle/>
          <a:p>
            <a:r>
              <a:rPr lang="de-DE" smtClean="0"/>
              <a:t>Titel der Präsentation</a:t>
            </a:r>
            <a:endParaRPr lang="de-DE" dirty="0"/>
          </a:p>
        </p:txBody>
      </p:sp>
      <p:sp>
        <p:nvSpPr>
          <p:cNvPr id="5" name="Foliennummernplatzhalter 4"/>
          <p:cNvSpPr>
            <a:spLocks noGrp="1"/>
          </p:cNvSpPr>
          <p:nvPr>
            <p:ph type="sldNum" sz="quarter" idx="11"/>
          </p:nvPr>
        </p:nvSpPr>
        <p:spPr/>
        <p:txBody>
          <a:bodyPr/>
          <a:lstStyle/>
          <a:p>
            <a:fld id="{30FC6899-E09C-4E19-913F-33D0B0E57D09}" type="slidenum">
              <a:rPr lang="de-DE" smtClean="0"/>
              <a:pPr/>
              <a:t>7</a:t>
            </a:fld>
            <a:endParaRPr lang="de-DE" dirty="0"/>
          </a:p>
        </p:txBody>
      </p:sp>
    </p:spTree>
    <p:extLst>
      <p:ext uri="{BB962C8B-B14F-4D97-AF65-F5344CB8AC3E}">
        <p14:creationId xmlns:p14="http://schemas.microsoft.com/office/powerpoint/2010/main" val="415938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Times"/>
                <a:ea typeface="+mn-ea"/>
                <a:cs typeface="+mn-cs"/>
              </a:rPr>
              <a:t>Das hätten wir bei einer Tasse Kaffee oder Tee erzählt</a:t>
            </a:r>
            <a:r>
              <a:rPr lang="de-DE" sz="1200" kern="1200" dirty="0" smtClean="0">
                <a:solidFill>
                  <a:schemeClr val="tx1"/>
                </a:solidFill>
                <a:effectLst/>
                <a:latin typeface="Times"/>
                <a:ea typeface="+mn-ea"/>
                <a:cs typeface="+mn-cs"/>
              </a:rPr>
              <a:t/>
            </a:r>
            <a:br>
              <a:rPr lang="de-DE" sz="1200" kern="1200" dirty="0" smtClean="0">
                <a:solidFill>
                  <a:schemeClr val="tx1"/>
                </a:solidFill>
                <a:effectLst/>
                <a:latin typeface="Times"/>
                <a:ea typeface="+mn-ea"/>
                <a:cs typeface="+mn-cs"/>
              </a:rPr>
            </a:br>
            <a:r>
              <a:rPr lang="de-DE" sz="1200" kern="1200" dirty="0" smtClean="0">
                <a:solidFill>
                  <a:schemeClr val="tx1"/>
                </a:solidFill>
                <a:effectLst/>
                <a:latin typeface="Times"/>
                <a:ea typeface="+mn-ea"/>
                <a:cs typeface="+mn-cs"/>
              </a:rPr>
              <a:t>In der damaligen Zeit dauerte eine Reise von Frankfurt nach Genf mindestens vier Tage in einer Kutsche auf holprigen Wegen. Dennoch gelang es 1864 aus mehr als einem Dutzend Ländern die Staatsoberhäupter zu dieser Konferenz in Genf zu versammeln. </a:t>
            </a:r>
          </a:p>
          <a:p>
            <a:r>
              <a:rPr lang="de-DE" sz="1200" kern="1200" dirty="0" smtClean="0">
                <a:solidFill>
                  <a:schemeClr val="tx1"/>
                </a:solidFill>
                <a:effectLst/>
                <a:latin typeface="Times"/>
                <a:ea typeface="+mn-ea"/>
                <a:cs typeface="+mn-cs"/>
              </a:rPr>
              <a:t>Im Vorfeld der Genfer Konferenz positioniert sich König Johann von Sachsen als Fürsprecher: „Eine Nation die sich diesem Werk der Menschlichkeit nicht anschlösse, würde von der gesamten öffentlichen Meinung Europas geächtet werden.“</a:t>
            </a:r>
          </a:p>
          <a:p>
            <a:r>
              <a:rPr lang="de-DE" sz="1200" kern="1200" dirty="0" smtClean="0">
                <a:solidFill>
                  <a:schemeClr val="tx1"/>
                </a:solidFill>
                <a:effectLst/>
                <a:latin typeface="Times"/>
                <a:ea typeface="+mn-ea"/>
                <a:cs typeface="+mn-cs"/>
              </a:rPr>
              <a:t> </a:t>
            </a:r>
          </a:p>
          <a:p>
            <a:r>
              <a:rPr lang="de-DE" sz="1200" kern="1200" dirty="0" smtClean="0">
                <a:solidFill>
                  <a:schemeClr val="tx1"/>
                </a:solidFill>
                <a:effectLst/>
                <a:latin typeface="Times"/>
                <a:ea typeface="+mn-ea"/>
                <a:cs typeface="+mn-cs"/>
              </a:rPr>
              <a:t>Die zwölf unterzeichneten Staaten der ersten Genfer Konvention sind:</a:t>
            </a:r>
            <a:br>
              <a:rPr lang="de-DE" sz="1200" kern="1200" dirty="0" smtClean="0">
                <a:solidFill>
                  <a:schemeClr val="tx1"/>
                </a:solidFill>
                <a:effectLst/>
                <a:latin typeface="Times"/>
                <a:ea typeface="+mn-ea"/>
                <a:cs typeface="+mn-cs"/>
              </a:rPr>
            </a:br>
            <a:r>
              <a:rPr lang="de-DE" sz="1200" kern="1200" dirty="0" smtClean="0">
                <a:solidFill>
                  <a:schemeClr val="tx1"/>
                </a:solidFill>
                <a:effectLst/>
                <a:latin typeface="Times"/>
                <a:ea typeface="+mn-ea"/>
                <a:cs typeface="+mn-cs"/>
              </a:rPr>
              <a:t>Baden, Belgien, Dänemark, Frankreich, Hessen, Italien, die Niederlande, Portugal, Preußen, die Schweiz, Spanien und Württemberg.</a:t>
            </a:r>
          </a:p>
          <a:p>
            <a:r>
              <a:rPr lang="de-DE" sz="1200" kern="1200" dirty="0" smtClean="0">
                <a:solidFill>
                  <a:schemeClr val="tx1"/>
                </a:solidFill>
                <a:effectLst/>
                <a:latin typeface="Times"/>
                <a:ea typeface="+mn-ea"/>
                <a:cs typeface="+mn-cs"/>
              </a:rPr>
              <a:t>Einzig und allein das Internationale Komitee vom Roten Kreuz (IKRK) kontrolliert die Einhaltung der Genfer Konventionen – auch heute noch. </a:t>
            </a:r>
          </a:p>
          <a:p>
            <a:endParaRPr lang="de-DE" dirty="0"/>
          </a:p>
        </p:txBody>
      </p:sp>
      <p:sp>
        <p:nvSpPr>
          <p:cNvPr id="4" name="Fußzeilenplatzhalter 3"/>
          <p:cNvSpPr>
            <a:spLocks noGrp="1"/>
          </p:cNvSpPr>
          <p:nvPr>
            <p:ph type="ftr" sz="quarter" idx="10"/>
          </p:nvPr>
        </p:nvSpPr>
        <p:spPr/>
        <p:txBody>
          <a:bodyPr/>
          <a:lstStyle/>
          <a:p>
            <a:r>
              <a:rPr lang="de-DE" smtClean="0"/>
              <a:t>Titel der Präsentation</a:t>
            </a:r>
            <a:endParaRPr lang="de-DE" dirty="0"/>
          </a:p>
        </p:txBody>
      </p:sp>
      <p:sp>
        <p:nvSpPr>
          <p:cNvPr id="5" name="Foliennummernplatzhalter 4"/>
          <p:cNvSpPr>
            <a:spLocks noGrp="1"/>
          </p:cNvSpPr>
          <p:nvPr>
            <p:ph type="sldNum" sz="quarter" idx="11"/>
          </p:nvPr>
        </p:nvSpPr>
        <p:spPr/>
        <p:txBody>
          <a:bodyPr/>
          <a:lstStyle/>
          <a:p>
            <a:fld id="{30FC6899-E09C-4E19-913F-33D0B0E57D09}" type="slidenum">
              <a:rPr lang="de-DE" smtClean="0"/>
              <a:pPr/>
              <a:t>8</a:t>
            </a:fld>
            <a:endParaRPr lang="de-DE" dirty="0"/>
          </a:p>
        </p:txBody>
      </p:sp>
    </p:spTree>
    <p:extLst>
      <p:ext uri="{BB962C8B-B14F-4D97-AF65-F5344CB8AC3E}">
        <p14:creationId xmlns:p14="http://schemas.microsoft.com/office/powerpoint/2010/main" val="120658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Times"/>
                <a:ea typeface="+mn-ea"/>
                <a:cs typeface="+mn-cs"/>
              </a:rPr>
              <a:t>Das hätten wir bei einer Tasse Kaffee oder Tee erzählt</a:t>
            </a:r>
            <a:r>
              <a:rPr lang="de-DE" sz="1200" kern="1200" dirty="0" smtClean="0">
                <a:solidFill>
                  <a:schemeClr val="tx1"/>
                </a:solidFill>
                <a:effectLst/>
                <a:latin typeface="Times"/>
                <a:ea typeface="+mn-ea"/>
                <a:cs typeface="+mn-cs"/>
              </a:rPr>
              <a:t/>
            </a:r>
            <a:br>
              <a:rPr lang="de-DE" sz="1200" kern="1200" dirty="0" smtClean="0">
                <a:solidFill>
                  <a:schemeClr val="tx1"/>
                </a:solidFill>
                <a:effectLst/>
                <a:latin typeface="Times"/>
                <a:ea typeface="+mn-ea"/>
                <a:cs typeface="+mn-cs"/>
              </a:rPr>
            </a:br>
            <a:r>
              <a:rPr lang="de-DE" sz="1200" kern="1200" dirty="0" smtClean="0">
                <a:solidFill>
                  <a:schemeClr val="tx1"/>
                </a:solidFill>
                <a:effectLst/>
                <a:latin typeface="Times"/>
                <a:ea typeface="+mn-ea"/>
                <a:cs typeface="+mn-cs"/>
              </a:rPr>
              <a:t>Das Schutzzeichen rotes Kreuz auf weißem Grund wurde so schnell bekannt, dass es beim ersten Einsatz schon eingeordnet wurde: Dr. Louis </a:t>
            </a:r>
            <a:r>
              <a:rPr lang="de-DE" sz="1200" kern="1200" dirty="0" err="1" smtClean="0">
                <a:solidFill>
                  <a:schemeClr val="tx1"/>
                </a:solidFill>
                <a:effectLst/>
                <a:latin typeface="Times"/>
                <a:ea typeface="+mn-ea"/>
                <a:cs typeface="+mn-cs"/>
              </a:rPr>
              <a:t>Appia</a:t>
            </a:r>
            <a:r>
              <a:rPr lang="de-DE" sz="1200" kern="1200" dirty="0" smtClean="0">
                <a:solidFill>
                  <a:schemeClr val="tx1"/>
                </a:solidFill>
                <a:effectLst/>
                <a:latin typeface="Times"/>
                <a:ea typeface="+mn-ea"/>
                <a:cs typeface="+mn-cs"/>
              </a:rPr>
              <a:t> trägt es erstmals als Beobachter im deutsch-dänischen Krieg im April 1864 und berichtet: „Als ich ihm (</a:t>
            </a:r>
            <a:r>
              <a:rPr lang="de-DE" sz="1200" i="1" kern="1200" dirty="0" smtClean="0">
                <a:solidFill>
                  <a:schemeClr val="tx1"/>
                </a:solidFill>
                <a:effectLst/>
                <a:latin typeface="Times"/>
                <a:ea typeface="+mn-ea"/>
                <a:cs typeface="+mn-cs"/>
              </a:rPr>
              <a:t>dem preußischen Kommandanten</a:t>
            </a:r>
            <a:r>
              <a:rPr lang="de-DE" sz="1200" kern="1200" dirty="0" smtClean="0">
                <a:solidFill>
                  <a:schemeClr val="tx1"/>
                </a:solidFill>
                <a:effectLst/>
                <a:latin typeface="Times"/>
                <a:ea typeface="+mn-ea"/>
                <a:cs typeface="+mn-cs"/>
              </a:rPr>
              <a:t>) meinen Auftrag nennen wollte, unterbrach er mich sogleich. „Das Zeichen, das sie tragen, ist eine ausreichende Empfehlung, wir wissen was es bedeutet. Sie sind hier für das öffentliche Wohl. Hier haben Sie einen Requisitenschein, wählen Sie im Wagenpark, was Ihnen zusagt.“</a:t>
            </a:r>
            <a:endParaRPr lang="de-DE" dirty="0"/>
          </a:p>
        </p:txBody>
      </p:sp>
      <p:sp>
        <p:nvSpPr>
          <p:cNvPr id="4" name="Fußzeilenplatzhalter 3"/>
          <p:cNvSpPr>
            <a:spLocks noGrp="1"/>
          </p:cNvSpPr>
          <p:nvPr>
            <p:ph type="ftr" sz="quarter" idx="10"/>
          </p:nvPr>
        </p:nvSpPr>
        <p:spPr/>
        <p:txBody>
          <a:bodyPr/>
          <a:lstStyle/>
          <a:p>
            <a:r>
              <a:rPr lang="de-DE" smtClean="0"/>
              <a:t>Titel der Präsentation</a:t>
            </a:r>
            <a:endParaRPr lang="de-DE" dirty="0"/>
          </a:p>
        </p:txBody>
      </p:sp>
      <p:sp>
        <p:nvSpPr>
          <p:cNvPr id="5" name="Foliennummernplatzhalter 4"/>
          <p:cNvSpPr>
            <a:spLocks noGrp="1"/>
          </p:cNvSpPr>
          <p:nvPr>
            <p:ph type="sldNum" sz="quarter" idx="11"/>
          </p:nvPr>
        </p:nvSpPr>
        <p:spPr/>
        <p:txBody>
          <a:bodyPr/>
          <a:lstStyle/>
          <a:p>
            <a:fld id="{30FC6899-E09C-4E19-913F-33D0B0E57D09}" type="slidenum">
              <a:rPr lang="de-DE" smtClean="0"/>
              <a:pPr/>
              <a:t>9</a:t>
            </a:fld>
            <a:endParaRPr lang="de-DE" dirty="0"/>
          </a:p>
        </p:txBody>
      </p:sp>
    </p:spTree>
    <p:extLst>
      <p:ext uri="{BB962C8B-B14F-4D97-AF65-F5344CB8AC3E}">
        <p14:creationId xmlns:p14="http://schemas.microsoft.com/office/powerpoint/2010/main" val="236951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Times"/>
                <a:ea typeface="+mn-ea"/>
                <a:cs typeface="+mn-cs"/>
              </a:rPr>
              <a:t>Das hätten wir bei einer Tasse Kaffee oder Tee erzählt</a:t>
            </a:r>
            <a:r>
              <a:rPr lang="de-DE" sz="1200" kern="1200" dirty="0" smtClean="0">
                <a:solidFill>
                  <a:schemeClr val="tx1"/>
                </a:solidFill>
                <a:effectLst/>
                <a:latin typeface="Times"/>
                <a:ea typeface="+mn-ea"/>
                <a:cs typeface="+mn-cs"/>
              </a:rPr>
              <a:t> </a:t>
            </a:r>
            <a:br>
              <a:rPr lang="de-DE" sz="1200" kern="1200" dirty="0" smtClean="0">
                <a:solidFill>
                  <a:schemeClr val="tx1"/>
                </a:solidFill>
                <a:effectLst/>
                <a:latin typeface="Times"/>
                <a:ea typeface="+mn-ea"/>
                <a:cs typeface="+mn-cs"/>
              </a:rPr>
            </a:br>
            <a:r>
              <a:rPr lang="de-DE" sz="1200" kern="1200" dirty="0" smtClean="0">
                <a:solidFill>
                  <a:schemeClr val="tx1"/>
                </a:solidFill>
                <a:effectLst/>
                <a:latin typeface="Times"/>
                <a:ea typeface="+mn-ea"/>
                <a:cs typeface="+mn-cs"/>
              </a:rPr>
              <a:t>Die Genfer Konventionen sind insgesamt vier Abkommen zwischen Staaten, die in ihrer heute gültigen Fassung am 12. August 1949 vereinbart wurden und international verbindliche Regeln zum Umgang mit Kriegsgefangenen, verwundeten Soldaten und Zivilisten in Kriegen aufstellen. Derzeit haben 194 Staaten – und damit alle Mitgliedsländer der Vereinten Nationen – diese Verträge ratifiziert. Aufgrund ihrer hohen Akzeptanz und Verbreitung gelten die Genfer Konventionen als Kernelement des humanitären Völkerrechts. Sie sind das einzige internationale Vertragswerk, das universell anerkannt ist.</a:t>
            </a:r>
          </a:p>
          <a:p>
            <a:r>
              <a:rPr lang="de-DE" sz="1200" kern="1200" dirty="0" smtClean="0">
                <a:solidFill>
                  <a:schemeClr val="tx1"/>
                </a:solidFill>
                <a:effectLst/>
                <a:latin typeface="Times"/>
                <a:ea typeface="+mn-ea"/>
                <a:cs typeface="+mn-cs"/>
              </a:rPr>
              <a:t>Doch dies ist nicht genug. Die Rotkreuz- und Rothalbmond-Bewegung muss weiterhin weltweit danach streben, die zukünftige Umsetzung und Weiterentwicklung der Genfer Abkommen mit allen Möglichkeiten zu unterstützen und zu stärken. Denn sie hat sich dazu verpflichtet, den Opfern von Kriegen beizustehen und zu Recht und Schutz zu verhelfen.</a:t>
            </a:r>
          </a:p>
          <a:p>
            <a:endParaRPr lang="de-DE" dirty="0"/>
          </a:p>
        </p:txBody>
      </p:sp>
      <p:sp>
        <p:nvSpPr>
          <p:cNvPr id="4" name="Fußzeilenplatzhalter 3"/>
          <p:cNvSpPr>
            <a:spLocks noGrp="1"/>
          </p:cNvSpPr>
          <p:nvPr>
            <p:ph type="ftr" sz="quarter" idx="10"/>
          </p:nvPr>
        </p:nvSpPr>
        <p:spPr/>
        <p:txBody>
          <a:bodyPr/>
          <a:lstStyle/>
          <a:p>
            <a:r>
              <a:rPr lang="de-DE" smtClean="0"/>
              <a:t>Titel der Präsentation</a:t>
            </a:r>
            <a:endParaRPr lang="de-DE" dirty="0"/>
          </a:p>
        </p:txBody>
      </p:sp>
      <p:sp>
        <p:nvSpPr>
          <p:cNvPr id="5" name="Foliennummernplatzhalter 4"/>
          <p:cNvSpPr>
            <a:spLocks noGrp="1"/>
          </p:cNvSpPr>
          <p:nvPr>
            <p:ph type="sldNum" sz="quarter" idx="11"/>
          </p:nvPr>
        </p:nvSpPr>
        <p:spPr/>
        <p:txBody>
          <a:bodyPr/>
          <a:lstStyle/>
          <a:p>
            <a:fld id="{30FC6899-E09C-4E19-913F-33D0B0E57D09}" type="slidenum">
              <a:rPr lang="de-DE" smtClean="0"/>
              <a:pPr/>
              <a:t>10</a:t>
            </a:fld>
            <a:endParaRPr lang="de-DE" dirty="0"/>
          </a:p>
        </p:txBody>
      </p:sp>
    </p:spTree>
    <p:extLst>
      <p:ext uri="{BB962C8B-B14F-4D97-AF65-F5344CB8AC3E}">
        <p14:creationId xmlns:p14="http://schemas.microsoft.com/office/powerpoint/2010/main" val="1733957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258" name="Rectangle 162"/>
          <p:cNvSpPr>
            <a:spLocks noGrp="1" noChangeArrowheads="1"/>
          </p:cNvSpPr>
          <p:nvPr>
            <p:ph type="ctrTitle"/>
          </p:nvPr>
        </p:nvSpPr>
        <p:spPr>
          <a:xfrm>
            <a:off x="719138" y="1619250"/>
            <a:ext cx="7737475" cy="2698750"/>
          </a:xfrm>
          <a:extLst>
            <a:ext uri="{909E8E84-426E-40DD-AFC4-6F175D3DCCD1}">
              <a14:hiddenFill xmlns:a14="http://schemas.microsoft.com/office/drawing/2010/main">
                <a:solidFill>
                  <a:srgbClr val="E5001A"/>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100000"/>
              </a:lnSpc>
              <a:spcBef>
                <a:spcPct val="20000"/>
              </a:spcBef>
              <a:defRPr sz="3200"/>
            </a:lvl1pPr>
          </a:lstStyle>
          <a:p>
            <a:pPr lvl="0"/>
            <a:r>
              <a:rPr lang="de-DE" noProof="0" smtClean="0"/>
              <a:t>Titelmasterformat durch Klicken bearbeiten</a:t>
            </a:r>
          </a:p>
        </p:txBody>
      </p:sp>
      <p:pic>
        <p:nvPicPr>
          <p:cNvPr id="4264" name="Picture 1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6388" y="719138"/>
            <a:ext cx="17097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69" name="Rectangle 173"/>
          <p:cNvSpPr>
            <a:spLocks noGrp="1" noChangeArrowheads="1"/>
          </p:cNvSpPr>
          <p:nvPr/>
        </p:nvSpPr>
        <p:spPr bwMode="auto">
          <a:xfrm>
            <a:off x="684213" y="4365625"/>
            <a:ext cx="7700962" cy="719138"/>
          </a:xfrm>
          <a:prstGeom prst="rect">
            <a:avLst/>
          </a:prstGeom>
          <a:noFill/>
          <a:ln>
            <a:noFill/>
          </a:ln>
          <a:effectLst/>
          <a:extLst>
            <a:ext uri="{909E8E84-426E-40DD-AFC4-6F175D3DCCD1}">
              <a14:hiddenFill xmlns:a14="http://schemas.microsoft.com/office/drawing/2010/main">
                <a:solidFill>
                  <a:srgbClr val="1147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0" hangingPunct="0"/>
            <a:endParaRPr lang="de-DE" sz="1800" b="0" dirty="0">
              <a:solidFill>
                <a:schemeClr val="tx1"/>
              </a:solidFill>
            </a:endParaRPr>
          </a:p>
        </p:txBody>
      </p:sp>
      <p:sp>
        <p:nvSpPr>
          <p:cNvPr id="4270" name="Rectangle 174"/>
          <p:cNvSpPr>
            <a:spLocks noGrp="1" noChangeArrowheads="1"/>
          </p:cNvSpPr>
          <p:nvPr>
            <p:ph type="subTitle" idx="1"/>
          </p:nvPr>
        </p:nvSpPr>
        <p:spPr>
          <a:xfrm>
            <a:off x="719138" y="4678363"/>
            <a:ext cx="6118225" cy="900112"/>
          </a:xfrm>
          <a:extLst>
            <a:ext uri="{91240B29-F687-4F45-9708-019B960494DF}">
              <a14:hiddenLine xmlns:a14="http://schemas.microsoft.com/office/drawing/2010/main" w="9525">
                <a:solidFill>
                  <a:schemeClr val="tx1"/>
                </a:solidFill>
                <a:miter lim="800000"/>
                <a:headEnd/>
                <a:tailEnd/>
              </a14:hiddenLine>
            </a:ext>
          </a:extLst>
        </p:spPr>
        <p:txBody>
          <a:bodyPr rIns="0" bIns="0"/>
          <a:lstStyle>
            <a:lvl1pPr>
              <a:buFontTx/>
              <a:buNone/>
              <a:tabLst>
                <a:tab pos="4949825" algn="l"/>
              </a:tabLst>
              <a:defRPr sz="1800" b="1"/>
            </a:lvl1pPr>
          </a:lstStyle>
          <a:p>
            <a:pPr lvl="0"/>
            <a:r>
              <a:rPr lang="de-DE" noProof="0" smtClean="0">
                <a:sym typeface="Symbol" pitchFamily="18" charset="2"/>
              </a:rPr>
              <a:t>Formatvorlage des Untertitelmasters durch Klicken bearbeiten</a:t>
            </a:r>
            <a:endParaRPr lang="en-US" noProof="0" smtClean="0">
              <a:sym typeface="Symbol" pitchFamily="18" charset="2"/>
            </a:endParaRPr>
          </a:p>
        </p:txBody>
      </p:sp>
      <p:sp>
        <p:nvSpPr>
          <p:cNvPr id="4272" name="Text Box 176"/>
          <p:cNvSpPr txBox="1">
            <a:spLocks noChangeArrowheads="1"/>
          </p:cNvSpPr>
          <p:nvPr/>
        </p:nvSpPr>
        <p:spPr bwMode="auto">
          <a:xfrm>
            <a:off x="719138" y="719138"/>
            <a:ext cx="1619250" cy="647700"/>
          </a:xfrm>
          <a:prstGeom prst="rect">
            <a:avLst/>
          </a:prstGeom>
          <a:noFill/>
          <a:ln>
            <a:noFill/>
          </a:ln>
          <a:effectLst/>
          <a:extLst>
            <a:ext uri="{909E8E84-426E-40DD-AFC4-6F175D3DCCD1}">
              <a14:hiddenFill xmlns:a14="http://schemas.microsoft.com/office/drawing/2010/main">
                <a:solidFill>
                  <a:srgbClr val="1147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0" hangingPunct="0"/>
            <a:r>
              <a:rPr lang="de-DE" sz="1300" b="0" dirty="0">
                <a:solidFill>
                  <a:schemeClr val="tx1"/>
                </a:solidFill>
              </a:rPr>
              <a:t>DRK-Landesverband</a:t>
            </a:r>
          </a:p>
          <a:p>
            <a:pPr eaLnBrk="0" hangingPunct="0"/>
            <a:r>
              <a:rPr lang="de-DE" sz="1300" b="0" dirty="0">
                <a:solidFill>
                  <a:schemeClr val="tx1"/>
                </a:solidFill>
              </a:rPr>
              <a:t>Hessen e.V.</a:t>
            </a:r>
          </a:p>
          <a:p>
            <a:pPr eaLnBrk="0" hangingPunct="0"/>
            <a:r>
              <a:rPr lang="de-DE" sz="1300" b="0" dirty="0">
                <a:solidFill>
                  <a:schemeClr val="tx1"/>
                </a:solidFill>
              </a:rPr>
              <a:t>Wiesbaden</a:t>
            </a:r>
          </a:p>
        </p:txBody>
      </p:sp>
      <p:sp>
        <p:nvSpPr>
          <p:cNvPr id="4279" name="Rectangle 183"/>
          <p:cNvSpPr>
            <a:spLocks noChangeArrowheads="1"/>
          </p:cNvSpPr>
          <p:nvPr/>
        </p:nvSpPr>
        <p:spPr bwMode="auto">
          <a:xfrm>
            <a:off x="719138" y="6207125"/>
            <a:ext cx="7737475" cy="9525"/>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spAutoFit/>
          </a:bodyPr>
          <a:lstStyle/>
          <a:p>
            <a:endParaRPr lang="de-DE" dirty="0"/>
          </a:p>
        </p:txBody>
      </p:sp>
      <p:sp>
        <p:nvSpPr>
          <p:cNvPr id="4280" name="Rectangle 184"/>
          <p:cNvSpPr>
            <a:spLocks noChangeArrowheads="1"/>
          </p:cNvSpPr>
          <p:nvPr/>
        </p:nvSpPr>
        <p:spPr bwMode="auto">
          <a:xfrm>
            <a:off x="719138" y="1438275"/>
            <a:ext cx="7737475" cy="9525"/>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spAutoFit/>
          </a:body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de-DE" dirty="0"/>
              <a:t>Titel der Präsentation</a:t>
            </a:r>
          </a:p>
        </p:txBody>
      </p:sp>
    </p:spTree>
    <p:extLst>
      <p:ext uri="{BB962C8B-B14F-4D97-AF65-F5344CB8AC3E}">
        <p14:creationId xmlns:p14="http://schemas.microsoft.com/office/powerpoint/2010/main" val="1003906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3038" y="719138"/>
            <a:ext cx="1933575" cy="5308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19138" y="719138"/>
            <a:ext cx="5651500" cy="5308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de-DE" dirty="0"/>
              <a:t>Titel der Präsentation</a:t>
            </a:r>
          </a:p>
        </p:txBody>
      </p:sp>
    </p:spTree>
    <p:extLst>
      <p:ext uri="{BB962C8B-B14F-4D97-AF65-F5344CB8AC3E}">
        <p14:creationId xmlns:p14="http://schemas.microsoft.com/office/powerpoint/2010/main" val="247028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de-DE" dirty="0"/>
              <a:t>Titel der Präsentation</a:t>
            </a:r>
          </a:p>
        </p:txBody>
      </p:sp>
    </p:spTree>
    <p:extLst>
      <p:ext uri="{BB962C8B-B14F-4D97-AF65-F5344CB8AC3E}">
        <p14:creationId xmlns:p14="http://schemas.microsoft.com/office/powerpoint/2010/main" val="287122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de-DE" dirty="0"/>
              <a:t>Titel der Präsentation</a:t>
            </a:r>
          </a:p>
        </p:txBody>
      </p:sp>
    </p:spTree>
    <p:extLst>
      <p:ext uri="{BB962C8B-B14F-4D97-AF65-F5344CB8AC3E}">
        <p14:creationId xmlns:p14="http://schemas.microsoft.com/office/powerpoint/2010/main" val="1986323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19138" y="1619250"/>
            <a:ext cx="3792537"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64075" y="1619250"/>
            <a:ext cx="379253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r>
              <a:rPr lang="de-DE" dirty="0"/>
              <a:t>Titel der Präsentation</a:t>
            </a:r>
          </a:p>
        </p:txBody>
      </p:sp>
    </p:spTree>
    <p:extLst>
      <p:ext uri="{BB962C8B-B14F-4D97-AF65-F5344CB8AC3E}">
        <p14:creationId xmlns:p14="http://schemas.microsoft.com/office/powerpoint/2010/main" val="2683955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lvl1pPr>
              <a:defRPr/>
            </a:lvl1pPr>
          </a:lstStyle>
          <a:p>
            <a:r>
              <a:rPr lang="de-DE" dirty="0"/>
              <a:t>Titel der Präsentation</a:t>
            </a:r>
          </a:p>
        </p:txBody>
      </p:sp>
    </p:spTree>
    <p:extLst>
      <p:ext uri="{BB962C8B-B14F-4D97-AF65-F5344CB8AC3E}">
        <p14:creationId xmlns:p14="http://schemas.microsoft.com/office/powerpoint/2010/main" val="532730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r>
              <a:rPr lang="de-DE" dirty="0"/>
              <a:t>Titel der Präsentation</a:t>
            </a:r>
          </a:p>
        </p:txBody>
      </p:sp>
    </p:spTree>
    <p:extLst>
      <p:ext uri="{BB962C8B-B14F-4D97-AF65-F5344CB8AC3E}">
        <p14:creationId xmlns:p14="http://schemas.microsoft.com/office/powerpoint/2010/main" val="2570841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dirty="0"/>
              <a:t>Titel der Präsentation</a:t>
            </a:r>
          </a:p>
        </p:txBody>
      </p:sp>
    </p:spTree>
    <p:extLst>
      <p:ext uri="{BB962C8B-B14F-4D97-AF65-F5344CB8AC3E}">
        <p14:creationId xmlns:p14="http://schemas.microsoft.com/office/powerpoint/2010/main" val="3487076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de-DE" dirty="0"/>
              <a:t>Titel der Präsentation</a:t>
            </a:r>
          </a:p>
        </p:txBody>
      </p:sp>
    </p:spTree>
    <p:extLst>
      <p:ext uri="{BB962C8B-B14F-4D97-AF65-F5344CB8AC3E}">
        <p14:creationId xmlns:p14="http://schemas.microsoft.com/office/powerpoint/2010/main" val="153797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Bild durch Klicken auf Symbol hinzufügen</a:t>
            </a:r>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de-DE" dirty="0"/>
              <a:t>Titel der Präsentation</a:t>
            </a:r>
          </a:p>
        </p:txBody>
      </p:sp>
    </p:spTree>
    <p:extLst>
      <p:ext uri="{BB962C8B-B14F-4D97-AF65-F5344CB8AC3E}">
        <p14:creationId xmlns:p14="http://schemas.microsoft.com/office/powerpoint/2010/main" val="3340088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 name="Rectangle 143"/>
          <p:cNvSpPr>
            <a:spLocks noChangeArrowheads="1"/>
          </p:cNvSpPr>
          <p:nvPr/>
        </p:nvSpPr>
        <p:spPr bwMode="auto">
          <a:xfrm>
            <a:off x="5757863" y="6334125"/>
            <a:ext cx="16192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0"/>
          <a:lstStyle/>
          <a:p>
            <a:pPr eaLnBrk="0" hangingPunct="0"/>
            <a:r>
              <a:rPr lang="de-DE" sz="700" b="0" dirty="0">
                <a:solidFill>
                  <a:schemeClr val="tx1"/>
                </a:solidFill>
              </a:rPr>
              <a:t>DRK-Landesverband</a:t>
            </a:r>
          </a:p>
          <a:p>
            <a:pPr eaLnBrk="0" hangingPunct="0"/>
            <a:r>
              <a:rPr lang="de-DE" sz="700" b="0" dirty="0">
                <a:solidFill>
                  <a:schemeClr val="tx1"/>
                </a:solidFill>
              </a:rPr>
              <a:t>Hessen e.V.</a:t>
            </a:r>
          </a:p>
          <a:p>
            <a:pPr eaLnBrk="0" hangingPunct="0"/>
            <a:r>
              <a:rPr lang="de-DE" sz="700" b="0" dirty="0">
                <a:solidFill>
                  <a:schemeClr val="tx1"/>
                </a:solidFill>
              </a:rPr>
              <a:t>Wiesbaden</a:t>
            </a:r>
          </a:p>
        </p:txBody>
      </p:sp>
      <p:sp>
        <p:nvSpPr>
          <p:cNvPr id="1063" name="Rectangle 39"/>
          <p:cNvSpPr>
            <a:spLocks noGrp="1" noChangeArrowheads="1"/>
          </p:cNvSpPr>
          <p:nvPr>
            <p:ph type="title"/>
          </p:nvPr>
        </p:nvSpPr>
        <p:spPr bwMode="auto">
          <a:xfrm>
            <a:off x="719138" y="719138"/>
            <a:ext cx="7737475" cy="539750"/>
          </a:xfrm>
          <a:prstGeom prst="rect">
            <a:avLst/>
          </a:prstGeom>
          <a:noFill/>
          <a:ln>
            <a:noFill/>
          </a:ln>
          <a:effectLst/>
          <a:extLst>
            <a:ext uri="{909E8E84-426E-40DD-AFC4-6F175D3DCCD1}">
              <a14:hiddenFill xmlns:a14="http://schemas.microsoft.com/office/drawing/2010/main">
                <a:solidFill>
                  <a:srgbClr val="E6E6E6"/>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smtClean="0"/>
              <a:t>Mastertitelformat bearbeiten</a:t>
            </a:r>
          </a:p>
        </p:txBody>
      </p:sp>
      <p:sp>
        <p:nvSpPr>
          <p:cNvPr id="1064" name="Rectangle 40"/>
          <p:cNvSpPr>
            <a:spLocks noGrp="1" noChangeArrowheads="1"/>
          </p:cNvSpPr>
          <p:nvPr>
            <p:ph type="body" idx="1"/>
          </p:nvPr>
        </p:nvSpPr>
        <p:spPr bwMode="auto">
          <a:xfrm>
            <a:off x="719138" y="1619250"/>
            <a:ext cx="7737475" cy="440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smtClean="0">
                <a:sym typeface="Symbol" pitchFamily="18" charset="2"/>
              </a:rPr>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159" name="Rectangle 135"/>
          <p:cNvSpPr>
            <a:spLocks noGrp="1" noChangeArrowheads="1"/>
          </p:cNvSpPr>
          <p:nvPr>
            <p:ph type="ftr" sz="quarter" idx="3"/>
          </p:nvPr>
        </p:nvSpPr>
        <p:spPr bwMode="auto">
          <a:xfrm>
            <a:off x="719138" y="6369050"/>
            <a:ext cx="46783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0" hangingPunct="0">
              <a:defRPr sz="700" b="0">
                <a:solidFill>
                  <a:schemeClr val="tx1"/>
                </a:solidFill>
              </a:defRPr>
            </a:lvl1pPr>
          </a:lstStyle>
          <a:p>
            <a:r>
              <a:rPr lang="de-DE" dirty="0"/>
              <a:t>Titel der Präsentation</a:t>
            </a:r>
          </a:p>
        </p:txBody>
      </p:sp>
      <p:pic>
        <p:nvPicPr>
          <p:cNvPr id="1163" name="Picture 13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39038" y="6386513"/>
            <a:ext cx="900112" cy="284162"/>
          </a:xfrm>
          <a:prstGeom prst="rect">
            <a:avLst/>
          </a:prstGeom>
          <a:noFill/>
          <a:extLst>
            <a:ext uri="{909E8E84-426E-40DD-AFC4-6F175D3DCCD1}">
              <a14:hiddenFill xmlns:a14="http://schemas.microsoft.com/office/drawing/2010/main">
                <a:solidFill>
                  <a:srgbClr val="FFFFFF"/>
                </a:solidFill>
              </a14:hiddenFill>
            </a:ext>
          </a:extLst>
        </p:spPr>
      </p:pic>
      <p:sp>
        <p:nvSpPr>
          <p:cNvPr id="1170" name="Text Box 146"/>
          <p:cNvSpPr txBox="1">
            <a:spLocks noChangeArrowheads="1"/>
          </p:cNvSpPr>
          <p:nvPr/>
        </p:nvSpPr>
        <p:spPr bwMode="auto">
          <a:xfrm>
            <a:off x="719138" y="6584950"/>
            <a:ext cx="609600" cy="106363"/>
          </a:xfrm>
          <a:prstGeom prst="rect">
            <a:avLst/>
          </a:prstGeom>
          <a:noFill/>
          <a:ln>
            <a:noFill/>
          </a:ln>
          <a:effectLst/>
          <a:extLst>
            <a:ext uri="{909E8E84-426E-40DD-AFC4-6F175D3DCCD1}">
              <a14:hiddenFill xmlns:a14="http://schemas.microsoft.com/office/drawing/2010/main">
                <a:solidFill>
                  <a:srgbClr val="1147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spcBef>
                <a:spcPct val="50000"/>
              </a:spcBef>
            </a:pPr>
            <a:r>
              <a:rPr lang="de-DE" sz="700" b="0" dirty="0">
                <a:solidFill>
                  <a:schemeClr val="tx1"/>
                </a:solidFill>
              </a:rPr>
              <a:t>Folie </a:t>
            </a:r>
            <a:fld id="{F6A3D810-5764-4D2E-AF39-C3C557B22906}" type="slidenum">
              <a:rPr lang="de-DE" sz="700" b="0">
                <a:solidFill>
                  <a:schemeClr val="tx1"/>
                </a:solidFill>
              </a:rPr>
              <a:pPr eaLnBrk="0" hangingPunct="0">
                <a:spcBef>
                  <a:spcPct val="50000"/>
                </a:spcBef>
              </a:pPr>
              <a:t>‹Nr.›</a:t>
            </a:fld>
            <a:endParaRPr lang="de-DE" sz="700" b="0" dirty="0">
              <a:solidFill>
                <a:schemeClr val="tx1"/>
              </a:solidFill>
            </a:endParaRPr>
          </a:p>
        </p:txBody>
      </p:sp>
      <p:sp>
        <p:nvSpPr>
          <p:cNvPr id="1188" name="Rectangle 164"/>
          <p:cNvSpPr>
            <a:spLocks noChangeArrowheads="1"/>
          </p:cNvSpPr>
          <p:nvPr/>
        </p:nvSpPr>
        <p:spPr bwMode="auto">
          <a:xfrm>
            <a:off x="719138" y="6207125"/>
            <a:ext cx="7737475" cy="9525"/>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spAutoFit/>
          </a:bodyPr>
          <a:lstStyle/>
          <a:p>
            <a:endParaRPr lang="de-DE" dirty="0"/>
          </a:p>
        </p:txBody>
      </p:sp>
      <p:sp>
        <p:nvSpPr>
          <p:cNvPr id="1195" name="Rectangle 171"/>
          <p:cNvSpPr>
            <a:spLocks noChangeArrowheads="1"/>
          </p:cNvSpPr>
          <p:nvPr/>
        </p:nvSpPr>
        <p:spPr bwMode="auto">
          <a:xfrm>
            <a:off x="719138" y="1438275"/>
            <a:ext cx="7737475" cy="9525"/>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spAutoFit/>
          </a:bodyPr>
          <a:lstStyle/>
          <a:p>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algn="l" rtl="0" eaLnBrk="1" fontAlgn="base" hangingPunct="1">
        <a:lnSpc>
          <a:spcPct val="90000"/>
        </a:lnSpc>
        <a:spcBef>
          <a:spcPct val="40000"/>
        </a:spcBef>
        <a:spcAft>
          <a:spcPct val="0"/>
        </a:spcAft>
        <a:defRPr sz="2400" b="1">
          <a:solidFill>
            <a:schemeClr val="tx1"/>
          </a:solidFill>
          <a:latin typeface="+mj-lt"/>
          <a:ea typeface="+mj-ea"/>
          <a:cs typeface="+mj-cs"/>
        </a:defRPr>
      </a:lvl1pPr>
      <a:lvl2pPr algn="l" rtl="0" eaLnBrk="1" fontAlgn="base" hangingPunct="1">
        <a:lnSpc>
          <a:spcPct val="90000"/>
        </a:lnSpc>
        <a:spcBef>
          <a:spcPct val="40000"/>
        </a:spcBef>
        <a:spcAft>
          <a:spcPct val="0"/>
        </a:spcAft>
        <a:defRPr sz="2400" b="1">
          <a:solidFill>
            <a:schemeClr val="tx1"/>
          </a:solidFill>
          <a:latin typeface="Arial" charset="0"/>
        </a:defRPr>
      </a:lvl2pPr>
      <a:lvl3pPr algn="l" rtl="0" eaLnBrk="1" fontAlgn="base" hangingPunct="1">
        <a:lnSpc>
          <a:spcPct val="90000"/>
        </a:lnSpc>
        <a:spcBef>
          <a:spcPct val="40000"/>
        </a:spcBef>
        <a:spcAft>
          <a:spcPct val="0"/>
        </a:spcAft>
        <a:defRPr sz="2400" b="1">
          <a:solidFill>
            <a:schemeClr val="tx1"/>
          </a:solidFill>
          <a:latin typeface="Arial" charset="0"/>
        </a:defRPr>
      </a:lvl3pPr>
      <a:lvl4pPr algn="l" rtl="0" eaLnBrk="1" fontAlgn="base" hangingPunct="1">
        <a:lnSpc>
          <a:spcPct val="90000"/>
        </a:lnSpc>
        <a:spcBef>
          <a:spcPct val="40000"/>
        </a:spcBef>
        <a:spcAft>
          <a:spcPct val="0"/>
        </a:spcAft>
        <a:defRPr sz="2400" b="1">
          <a:solidFill>
            <a:schemeClr val="tx1"/>
          </a:solidFill>
          <a:latin typeface="Arial" charset="0"/>
        </a:defRPr>
      </a:lvl4pPr>
      <a:lvl5pPr algn="l" rtl="0" eaLnBrk="1" fontAlgn="base" hangingPunct="1">
        <a:lnSpc>
          <a:spcPct val="90000"/>
        </a:lnSpc>
        <a:spcBef>
          <a:spcPct val="40000"/>
        </a:spcBef>
        <a:spcAft>
          <a:spcPct val="0"/>
        </a:spcAft>
        <a:defRPr sz="2400" b="1">
          <a:solidFill>
            <a:schemeClr val="tx1"/>
          </a:solidFill>
          <a:latin typeface="Arial" charset="0"/>
        </a:defRPr>
      </a:lvl5pPr>
      <a:lvl6pPr marL="457200" algn="l" rtl="0" eaLnBrk="1" fontAlgn="base" hangingPunct="1">
        <a:lnSpc>
          <a:spcPct val="90000"/>
        </a:lnSpc>
        <a:spcBef>
          <a:spcPct val="40000"/>
        </a:spcBef>
        <a:spcAft>
          <a:spcPct val="0"/>
        </a:spcAft>
        <a:defRPr sz="2400" b="1">
          <a:solidFill>
            <a:schemeClr val="tx1"/>
          </a:solidFill>
          <a:latin typeface="Arial" charset="0"/>
        </a:defRPr>
      </a:lvl6pPr>
      <a:lvl7pPr marL="914400" algn="l" rtl="0" eaLnBrk="1" fontAlgn="base" hangingPunct="1">
        <a:lnSpc>
          <a:spcPct val="90000"/>
        </a:lnSpc>
        <a:spcBef>
          <a:spcPct val="40000"/>
        </a:spcBef>
        <a:spcAft>
          <a:spcPct val="0"/>
        </a:spcAft>
        <a:defRPr sz="2400" b="1">
          <a:solidFill>
            <a:schemeClr val="tx1"/>
          </a:solidFill>
          <a:latin typeface="Arial" charset="0"/>
        </a:defRPr>
      </a:lvl7pPr>
      <a:lvl8pPr marL="1371600" algn="l" rtl="0" eaLnBrk="1" fontAlgn="base" hangingPunct="1">
        <a:lnSpc>
          <a:spcPct val="90000"/>
        </a:lnSpc>
        <a:spcBef>
          <a:spcPct val="40000"/>
        </a:spcBef>
        <a:spcAft>
          <a:spcPct val="0"/>
        </a:spcAft>
        <a:defRPr sz="2400" b="1">
          <a:solidFill>
            <a:schemeClr val="tx1"/>
          </a:solidFill>
          <a:latin typeface="Arial" charset="0"/>
        </a:defRPr>
      </a:lvl8pPr>
      <a:lvl9pPr marL="1828800" algn="l" rtl="0" eaLnBrk="1" fontAlgn="base" hangingPunct="1">
        <a:lnSpc>
          <a:spcPct val="90000"/>
        </a:lnSpc>
        <a:spcBef>
          <a:spcPct val="40000"/>
        </a:spcBef>
        <a:spcAft>
          <a:spcPct val="0"/>
        </a:spcAft>
        <a:defRPr sz="2400" b="1">
          <a:solidFill>
            <a:schemeClr val="tx1"/>
          </a:solidFill>
          <a:latin typeface="Arial" charset="0"/>
        </a:defRPr>
      </a:lvl9pPr>
    </p:titleStyle>
    <p:bodyStyle>
      <a:lvl1pPr algn="l" rtl="0" eaLnBrk="1" fontAlgn="base" hangingPunct="1">
        <a:spcBef>
          <a:spcPct val="40000"/>
        </a:spcBef>
        <a:spcAft>
          <a:spcPct val="0"/>
        </a:spcAft>
        <a:buFont typeface="Symbol" pitchFamily="18" charset="2"/>
        <a:defRPr sz="2000">
          <a:solidFill>
            <a:schemeClr val="tx1"/>
          </a:solidFill>
          <a:latin typeface="+mn-lt"/>
          <a:ea typeface="+mn-ea"/>
          <a:cs typeface="+mn-cs"/>
          <a:sym typeface="Symbol" pitchFamily="18" charset="2"/>
        </a:defRPr>
      </a:lvl1pPr>
      <a:lvl2pPr marL="571500" indent="-190500" algn="l" rtl="0" eaLnBrk="1" fontAlgn="base" hangingPunct="1">
        <a:spcBef>
          <a:spcPct val="40000"/>
        </a:spcBef>
        <a:spcAft>
          <a:spcPct val="0"/>
        </a:spcAft>
        <a:buClr>
          <a:srgbClr val="FF0000"/>
        </a:buClr>
        <a:buFont typeface="Wingdings" pitchFamily="2" charset="2"/>
        <a:buChar char="§"/>
        <a:defRPr sz="2000">
          <a:solidFill>
            <a:schemeClr val="tx1"/>
          </a:solidFill>
          <a:latin typeface="+mn-lt"/>
        </a:defRPr>
      </a:lvl2pPr>
      <a:lvl3pPr marL="952500" indent="-190500" algn="l" rtl="0" eaLnBrk="1" fontAlgn="base" hangingPunct="1">
        <a:spcBef>
          <a:spcPct val="40000"/>
        </a:spcBef>
        <a:spcAft>
          <a:spcPct val="0"/>
        </a:spcAft>
        <a:buClr>
          <a:schemeClr val="tx1"/>
        </a:buClr>
        <a:buFont typeface="Times"/>
        <a:buChar char="•"/>
        <a:defRPr sz="2000">
          <a:solidFill>
            <a:schemeClr val="tx1"/>
          </a:solidFill>
          <a:latin typeface="+mn-lt"/>
        </a:defRPr>
      </a:lvl3pPr>
      <a:lvl4pPr marL="1333500" indent="-190500" algn="l" rtl="0" eaLnBrk="1" fontAlgn="base" hangingPunct="1">
        <a:spcBef>
          <a:spcPct val="40000"/>
        </a:spcBef>
        <a:spcAft>
          <a:spcPct val="0"/>
        </a:spcAft>
        <a:buClr>
          <a:srgbClr val="B2B2B2"/>
        </a:buClr>
        <a:buFont typeface="Times"/>
        <a:buChar char="•"/>
        <a:defRPr sz="2000">
          <a:solidFill>
            <a:schemeClr val="tx1"/>
          </a:solidFill>
          <a:latin typeface="+mn-lt"/>
        </a:defRPr>
      </a:lvl4pPr>
      <a:lvl5pPr marL="1714500" indent="-190500" algn="l" rtl="0" eaLnBrk="1" fontAlgn="base" hangingPunct="1">
        <a:spcBef>
          <a:spcPct val="40000"/>
        </a:spcBef>
        <a:spcAft>
          <a:spcPct val="0"/>
        </a:spcAft>
        <a:buClr>
          <a:schemeClr val="tx1"/>
        </a:buClr>
        <a:buFont typeface="Times"/>
        <a:buChar char="–"/>
        <a:defRPr sz="2000">
          <a:solidFill>
            <a:schemeClr val="tx1"/>
          </a:solidFill>
          <a:latin typeface="+mn-lt"/>
        </a:defRPr>
      </a:lvl5pPr>
      <a:lvl6pPr marL="2171700" indent="-190500" algn="l" rtl="0" eaLnBrk="1" fontAlgn="base" hangingPunct="1">
        <a:spcBef>
          <a:spcPct val="40000"/>
        </a:spcBef>
        <a:spcAft>
          <a:spcPct val="0"/>
        </a:spcAft>
        <a:buClr>
          <a:schemeClr val="tx1"/>
        </a:buClr>
        <a:buFont typeface="Times"/>
        <a:buChar char="–"/>
        <a:defRPr sz="2000">
          <a:solidFill>
            <a:schemeClr val="tx1"/>
          </a:solidFill>
          <a:latin typeface="+mn-lt"/>
        </a:defRPr>
      </a:lvl6pPr>
      <a:lvl7pPr marL="2628900" indent="-190500" algn="l" rtl="0" eaLnBrk="1" fontAlgn="base" hangingPunct="1">
        <a:spcBef>
          <a:spcPct val="40000"/>
        </a:spcBef>
        <a:spcAft>
          <a:spcPct val="0"/>
        </a:spcAft>
        <a:buClr>
          <a:schemeClr val="tx1"/>
        </a:buClr>
        <a:buFont typeface="Times"/>
        <a:buChar char="–"/>
        <a:defRPr sz="2000">
          <a:solidFill>
            <a:schemeClr val="tx1"/>
          </a:solidFill>
          <a:latin typeface="+mn-lt"/>
        </a:defRPr>
      </a:lvl7pPr>
      <a:lvl8pPr marL="3086100" indent="-190500" algn="l" rtl="0" eaLnBrk="1" fontAlgn="base" hangingPunct="1">
        <a:spcBef>
          <a:spcPct val="40000"/>
        </a:spcBef>
        <a:spcAft>
          <a:spcPct val="0"/>
        </a:spcAft>
        <a:buClr>
          <a:schemeClr val="tx1"/>
        </a:buClr>
        <a:buFont typeface="Times"/>
        <a:buChar char="–"/>
        <a:defRPr sz="2000">
          <a:solidFill>
            <a:schemeClr val="tx1"/>
          </a:solidFill>
          <a:latin typeface="+mn-lt"/>
        </a:defRPr>
      </a:lvl8pPr>
      <a:lvl9pPr marL="3543300" indent="-190500" algn="l" rtl="0" eaLnBrk="1" fontAlgn="base" hangingPunct="1">
        <a:spcBef>
          <a:spcPct val="40000"/>
        </a:spcBef>
        <a:spcAft>
          <a:spcPct val="0"/>
        </a:spcAft>
        <a:buClr>
          <a:schemeClr val="tx1"/>
        </a:buClr>
        <a:buFont typeface="Times"/>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1628800"/>
            <a:ext cx="7737475" cy="3384376"/>
          </a:xfrm>
        </p:spPr>
        <p:txBody>
          <a:bodyPr/>
          <a:lstStyle/>
          <a:p>
            <a:r>
              <a:rPr lang="de-DE" dirty="0" smtClean="0"/>
              <a:t/>
            </a:r>
            <a:br>
              <a:rPr lang="de-DE" dirty="0" smtClean="0"/>
            </a:br>
            <a:r>
              <a:rPr lang="de-DE" sz="3300" dirty="0" smtClean="0"/>
              <a:t>150 Jahre </a:t>
            </a:r>
            <a:br>
              <a:rPr lang="de-DE" sz="3300" dirty="0" smtClean="0"/>
            </a:br>
            <a:r>
              <a:rPr lang="de-DE" sz="3300" dirty="0" smtClean="0"/>
              <a:t>Unterzeichnung 1. Genfer Konvention</a:t>
            </a:r>
            <a:br>
              <a:rPr lang="de-DE" sz="3300" dirty="0" smtClean="0"/>
            </a:br>
            <a:r>
              <a:rPr lang="de-DE" sz="3300" dirty="0"/>
              <a:t/>
            </a:r>
            <a:br>
              <a:rPr lang="de-DE" sz="3300" dirty="0"/>
            </a:br>
            <a:r>
              <a:rPr lang="de-DE" sz="3300" dirty="0" smtClean="0"/>
              <a:t>22. August 1864</a:t>
            </a:r>
            <a:endParaRPr lang="de-DE" sz="3300" dirty="0"/>
          </a:p>
        </p:txBody>
      </p:sp>
    </p:spTree>
    <p:extLst>
      <p:ext uri="{BB962C8B-B14F-4D97-AF65-F5344CB8AC3E}">
        <p14:creationId xmlns:p14="http://schemas.microsoft.com/office/powerpoint/2010/main" val="105190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Schützt auch die Zivilisten</a:t>
            </a:r>
            <a:r>
              <a:rPr lang="de-DE" dirty="0" smtClean="0"/>
              <a:t>!</a:t>
            </a:r>
            <a:endParaRPr lang="de-DE" dirty="0"/>
          </a:p>
        </p:txBody>
      </p:sp>
      <p:sp>
        <p:nvSpPr>
          <p:cNvPr id="4" name="Fußzeilenplatzhalter 3"/>
          <p:cNvSpPr>
            <a:spLocks noGrp="1"/>
          </p:cNvSpPr>
          <p:nvPr>
            <p:ph type="ftr" sz="quarter" idx="10"/>
          </p:nvPr>
        </p:nvSpPr>
        <p:spPr/>
        <p:txBody>
          <a:bodyPr/>
          <a:lstStyle/>
          <a:p>
            <a:r>
              <a:rPr lang="de-DE" dirty="0"/>
              <a:t>150 Jahre Unterzeichnung 1. Genfer Konvention – 22. August 1864</a:t>
            </a:r>
          </a:p>
        </p:txBody>
      </p:sp>
      <p:sp>
        <p:nvSpPr>
          <p:cNvPr id="3" name="AutoShape 2" descr="http://www.donbosco-regensburg.info/img/konzeptbild.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Textfeld 5"/>
          <p:cNvSpPr txBox="1"/>
          <p:nvPr/>
        </p:nvSpPr>
        <p:spPr>
          <a:xfrm>
            <a:off x="611559" y="1700808"/>
            <a:ext cx="2880319" cy="4308872"/>
          </a:xfrm>
          <a:prstGeom prst="rect">
            <a:avLst/>
          </a:prstGeom>
          <a:noFill/>
        </p:spPr>
        <p:txBody>
          <a:bodyPr wrap="square" rtlCol="0">
            <a:spAutoFit/>
          </a:bodyPr>
          <a:lstStyle/>
          <a:p>
            <a:r>
              <a:rPr lang="de-DE" sz="1400" b="0" dirty="0"/>
              <a:t>Die Genfer Konvention „zur Verbesserung des Loses der Verwundeten und Kranken der Streitkräfte im Felde“ von 1864 wurde in den letzten 150 Jahren durch die Abkommen </a:t>
            </a:r>
            <a:r>
              <a:rPr lang="de-DE" sz="1400" b="0" dirty="0" smtClean="0"/>
              <a:t>der Haager </a:t>
            </a:r>
            <a:r>
              <a:rPr lang="de-DE" sz="1400" b="0" dirty="0"/>
              <a:t>Friedenskonferenzen 1899 und 1907 sowie das Genfer Abkommen von 1929, ergänzt</a:t>
            </a:r>
            <a:r>
              <a:rPr lang="de-DE" sz="1400" b="0" dirty="0" smtClean="0"/>
              <a:t>.</a:t>
            </a:r>
          </a:p>
          <a:p>
            <a:r>
              <a:rPr lang="de-DE" sz="1400" b="0" dirty="0" smtClean="0"/>
              <a:t> </a:t>
            </a:r>
          </a:p>
          <a:p>
            <a:r>
              <a:rPr lang="de-DE" sz="1400" b="0" dirty="0" smtClean="0"/>
              <a:t>Nach </a:t>
            </a:r>
            <a:r>
              <a:rPr lang="de-DE" sz="1400" b="0" dirty="0"/>
              <a:t>dem zweiten Weltkrieg wurden die Genfer Abkommen maßgeblich überarbeitet. </a:t>
            </a:r>
            <a:endParaRPr lang="de-DE" sz="1400" b="0" dirty="0" smtClean="0"/>
          </a:p>
          <a:p>
            <a:endParaRPr lang="de-DE" sz="800" b="0" dirty="0"/>
          </a:p>
          <a:p>
            <a:r>
              <a:rPr lang="de-DE" sz="1400" b="0" dirty="0" smtClean="0"/>
              <a:t>Nach </a:t>
            </a:r>
            <a:r>
              <a:rPr lang="de-DE" sz="1400" b="0" dirty="0"/>
              <a:t>85 Jahren wurden ihre Regeln dabei endlich auch auf den Schutz der von bewaffneten Konflikten betroffenen Zivilpersonen (4. Genfer Abkommen) ausgeweitet!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79" y="1788755"/>
            <a:ext cx="5371133" cy="36483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31456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Nicht anklagen, sondern dem Einzelnen helfen </a:t>
            </a:r>
          </a:p>
        </p:txBody>
      </p:sp>
      <p:sp>
        <p:nvSpPr>
          <p:cNvPr id="4" name="Fußzeilenplatzhalter 3"/>
          <p:cNvSpPr>
            <a:spLocks noGrp="1"/>
          </p:cNvSpPr>
          <p:nvPr>
            <p:ph type="ftr" sz="quarter" idx="10"/>
          </p:nvPr>
        </p:nvSpPr>
        <p:spPr/>
        <p:txBody>
          <a:bodyPr/>
          <a:lstStyle/>
          <a:p>
            <a:r>
              <a:rPr lang="de-DE" dirty="0"/>
              <a:t>150 Jahre Unterzeichnung 1. Genfer Konvention – 22. August 1864</a:t>
            </a:r>
          </a:p>
        </p:txBody>
      </p:sp>
      <p:sp>
        <p:nvSpPr>
          <p:cNvPr id="3" name="Textfeld 2"/>
          <p:cNvSpPr txBox="1"/>
          <p:nvPr/>
        </p:nvSpPr>
        <p:spPr>
          <a:xfrm>
            <a:off x="539552" y="1556792"/>
            <a:ext cx="8064896" cy="4801314"/>
          </a:xfrm>
          <a:prstGeom prst="rect">
            <a:avLst/>
          </a:prstGeom>
          <a:noFill/>
        </p:spPr>
        <p:txBody>
          <a:bodyPr wrap="square" rtlCol="0">
            <a:spAutoFit/>
          </a:bodyPr>
          <a:lstStyle/>
          <a:p>
            <a:r>
              <a:rPr lang="de-DE" sz="1400" b="0" dirty="0"/>
              <a:t>Das Rote Kreuz besucht und registriert jährlich tausende Menschen, die in Gefangenschaft geraten sind (2012: 540.669 Gefangenenbesuche durch das IKRK)! Rechtliche Grundlage dafür sind die Genfer Abkommen und </a:t>
            </a:r>
            <a:r>
              <a:rPr lang="de-DE" sz="1400" b="0" dirty="0" smtClean="0"/>
              <a:t>die Statuten </a:t>
            </a:r>
            <a:r>
              <a:rPr lang="de-DE" sz="1400" b="0" dirty="0"/>
              <a:t>der Internationalen Rotkreuz- </a:t>
            </a:r>
            <a:r>
              <a:rPr lang="de-DE" sz="1400" b="0" dirty="0" smtClean="0"/>
              <a:t>und </a:t>
            </a:r>
            <a:r>
              <a:rPr lang="de-DE" sz="1400" b="0" dirty="0"/>
              <a:t>Rothalbmondbewegung. </a:t>
            </a:r>
            <a:endParaRPr lang="de-DE" sz="1400" b="0" dirty="0" smtClean="0"/>
          </a:p>
          <a:p>
            <a:endParaRPr lang="de-DE" sz="800" b="0" dirty="0" smtClean="0"/>
          </a:p>
          <a:p>
            <a:r>
              <a:rPr lang="de-DE" sz="1400" b="0" dirty="0" smtClean="0"/>
              <a:t>Unter </a:t>
            </a:r>
            <a:r>
              <a:rPr lang="de-DE" sz="1400" b="0" dirty="0"/>
              <a:t>vier Augen können die </a:t>
            </a:r>
            <a:r>
              <a:rPr lang="de-DE" sz="1400" b="0" dirty="0" err="1" smtClean="0"/>
              <a:t>Ge</a:t>
            </a:r>
            <a:r>
              <a:rPr lang="de-DE" sz="1400" b="0" dirty="0" smtClean="0"/>
              <a:t>-</a:t>
            </a:r>
          </a:p>
          <a:p>
            <a:r>
              <a:rPr lang="de-DE" sz="1400" b="0" dirty="0" err="1" smtClean="0"/>
              <a:t>fangenen</a:t>
            </a:r>
            <a:r>
              <a:rPr lang="de-DE" sz="1400" b="0" dirty="0" smtClean="0"/>
              <a:t> </a:t>
            </a:r>
            <a:r>
              <a:rPr lang="de-DE" sz="1400" b="0" dirty="0"/>
              <a:t>vertraulich mit dem </a:t>
            </a:r>
            <a:r>
              <a:rPr lang="de-DE" sz="1400" b="0" dirty="0" smtClean="0"/>
              <a:t>Roten</a:t>
            </a:r>
          </a:p>
          <a:p>
            <a:r>
              <a:rPr lang="de-DE" sz="1400" b="0" dirty="0" smtClean="0"/>
              <a:t>Kreuz </a:t>
            </a:r>
            <a:r>
              <a:rPr lang="de-DE" sz="1400" b="0" dirty="0"/>
              <a:t>sprechen und ihre Verhältnisse </a:t>
            </a:r>
            <a:endParaRPr lang="de-DE" sz="1400" b="0" dirty="0" smtClean="0"/>
          </a:p>
          <a:p>
            <a:r>
              <a:rPr lang="de-DE" sz="1400" b="0" dirty="0" smtClean="0"/>
              <a:t>schildern</a:t>
            </a:r>
            <a:r>
              <a:rPr lang="de-DE" sz="1400" b="0" dirty="0"/>
              <a:t>. Sie können auch über das </a:t>
            </a:r>
            <a:endParaRPr lang="de-DE" sz="1400" b="0" dirty="0" smtClean="0"/>
          </a:p>
          <a:p>
            <a:r>
              <a:rPr lang="de-DE" sz="1400" b="0" dirty="0" smtClean="0"/>
              <a:t>Rote </a:t>
            </a:r>
            <a:r>
              <a:rPr lang="de-DE" sz="1400" b="0" dirty="0"/>
              <a:t>Kreuz Briefe an ihre </a:t>
            </a:r>
            <a:r>
              <a:rPr lang="de-DE" sz="1400" b="0" dirty="0" smtClean="0"/>
              <a:t>Ange-</a:t>
            </a:r>
          </a:p>
          <a:p>
            <a:r>
              <a:rPr lang="de-DE" sz="1400" b="0" dirty="0" smtClean="0"/>
              <a:t>Hörigen senden </a:t>
            </a:r>
            <a:r>
              <a:rPr lang="de-DE" sz="1400" b="0" dirty="0"/>
              <a:t>und empfangen </a:t>
            </a:r>
            <a:endParaRPr lang="de-DE" sz="1400" b="0" dirty="0" smtClean="0"/>
          </a:p>
          <a:p>
            <a:r>
              <a:rPr lang="de-DE" sz="1400" b="0" dirty="0" smtClean="0"/>
              <a:t>(</a:t>
            </a:r>
            <a:r>
              <a:rPr lang="de-DE" sz="1400" b="0" dirty="0"/>
              <a:t>2012: 50.408 Rotkreuz-Nachrichten</a:t>
            </a:r>
            <a:r>
              <a:rPr lang="de-DE" sz="1400" b="0" dirty="0" smtClean="0"/>
              <a:t>).</a:t>
            </a:r>
          </a:p>
          <a:p>
            <a:r>
              <a:rPr lang="de-DE" sz="1400" b="0" dirty="0" smtClean="0"/>
              <a:t> </a:t>
            </a:r>
          </a:p>
          <a:p>
            <a:r>
              <a:rPr lang="de-DE" sz="1400" b="0" dirty="0" smtClean="0"/>
              <a:t>Um </a:t>
            </a:r>
            <a:r>
              <a:rPr lang="de-DE" sz="1400" b="0" dirty="0"/>
              <a:t>den Zugang zu den Gefangenen </a:t>
            </a:r>
            <a:endParaRPr lang="de-DE" sz="1400" b="0" dirty="0" smtClean="0"/>
          </a:p>
          <a:p>
            <a:r>
              <a:rPr lang="de-DE" sz="1400" b="0" dirty="0" smtClean="0"/>
              <a:t>zu </a:t>
            </a:r>
            <a:r>
              <a:rPr lang="de-DE" sz="1400" b="0" dirty="0"/>
              <a:t>erhalten, veröffentlicht das </a:t>
            </a:r>
            <a:endParaRPr lang="de-DE" sz="1400" b="0" dirty="0" smtClean="0"/>
          </a:p>
          <a:p>
            <a:r>
              <a:rPr lang="de-DE" sz="1400" b="0" dirty="0" smtClean="0"/>
              <a:t>Rote </a:t>
            </a:r>
            <a:r>
              <a:rPr lang="de-DE" sz="1400" b="0" dirty="0"/>
              <a:t>Kreuz seine Berichte nicht. </a:t>
            </a:r>
            <a:endParaRPr lang="de-DE" sz="1400" b="0" dirty="0" smtClean="0"/>
          </a:p>
          <a:p>
            <a:r>
              <a:rPr lang="de-DE" sz="1400" b="0" dirty="0" smtClean="0"/>
              <a:t>Im </a:t>
            </a:r>
            <a:r>
              <a:rPr lang="de-DE" sz="1400" b="0" dirty="0"/>
              <a:t>direkten vertraulichen Gespräch </a:t>
            </a:r>
            <a:endParaRPr lang="de-DE" sz="1400" b="0" dirty="0" smtClean="0"/>
          </a:p>
          <a:p>
            <a:r>
              <a:rPr lang="de-DE" sz="1400" b="0" dirty="0" smtClean="0"/>
              <a:t>mit </a:t>
            </a:r>
            <a:r>
              <a:rPr lang="de-DE" sz="1400" b="0" dirty="0"/>
              <a:t>den für die Inhaftierung </a:t>
            </a:r>
            <a:endParaRPr lang="de-DE" sz="1400" b="0" dirty="0" smtClean="0"/>
          </a:p>
          <a:p>
            <a:r>
              <a:rPr lang="de-DE" sz="1400" b="0" dirty="0" smtClean="0"/>
              <a:t>Verantwortlichen </a:t>
            </a:r>
            <a:r>
              <a:rPr lang="de-DE" sz="1400" b="0" dirty="0"/>
              <a:t>sowie Behörden </a:t>
            </a:r>
            <a:endParaRPr lang="de-DE" sz="1400" b="0" dirty="0" smtClean="0"/>
          </a:p>
          <a:p>
            <a:r>
              <a:rPr lang="de-DE" sz="1400" b="0" dirty="0" smtClean="0"/>
              <a:t>und </a:t>
            </a:r>
            <a:r>
              <a:rPr lang="de-DE" sz="1400" b="0" dirty="0"/>
              <a:t>Politikern, bemüht sich das </a:t>
            </a:r>
            <a:endParaRPr lang="de-DE" sz="1400" b="0" dirty="0" smtClean="0"/>
          </a:p>
          <a:p>
            <a:r>
              <a:rPr lang="de-DE" sz="1400" b="0" dirty="0" smtClean="0"/>
              <a:t>Rote </a:t>
            </a:r>
            <a:r>
              <a:rPr lang="de-DE" sz="1400" b="0" dirty="0"/>
              <a:t>Kreuz das Los der Gefangenen </a:t>
            </a:r>
            <a:endParaRPr lang="de-DE" sz="1400" b="0" dirty="0" smtClean="0"/>
          </a:p>
          <a:p>
            <a:r>
              <a:rPr lang="de-DE" sz="1400" b="0" dirty="0" smtClean="0"/>
              <a:t>zu </a:t>
            </a:r>
            <a:r>
              <a:rPr lang="de-DE" sz="1400" b="0" dirty="0"/>
              <a:t>mildern.</a:t>
            </a:r>
          </a:p>
          <a:p>
            <a:endParaRPr lang="de-DE" sz="1200" b="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348880"/>
            <a:ext cx="5069062" cy="38971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31456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Rote Kreuz in Hessen</a:t>
            </a:r>
          </a:p>
        </p:txBody>
      </p:sp>
      <p:sp>
        <p:nvSpPr>
          <p:cNvPr id="4" name="Fußzeilenplatzhalter 3"/>
          <p:cNvSpPr>
            <a:spLocks noGrp="1"/>
          </p:cNvSpPr>
          <p:nvPr>
            <p:ph type="ftr" sz="quarter" idx="10"/>
          </p:nvPr>
        </p:nvSpPr>
        <p:spPr/>
        <p:txBody>
          <a:bodyPr/>
          <a:lstStyle/>
          <a:p>
            <a:r>
              <a:rPr lang="de-DE" dirty="0"/>
              <a:t>150 Jahre Unterzeichnung 1. Genfer Konvention – 22. August 1864</a:t>
            </a:r>
          </a:p>
          <a:p>
            <a:endParaRPr lang="de-DE" dirty="0"/>
          </a:p>
        </p:txBody>
      </p:sp>
      <p:sp>
        <p:nvSpPr>
          <p:cNvPr id="3" name="Textfeld 2"/>
          <p:cNvSpPr txBox="1"/>
          <p:nvPr/>
        </p:nvSpPr>
        <p:spPr>
          <a:xfrm>
            <a:off x="683568" y="1628800"/>
            <a:ext cx="3600400" cy="3754874"/>
          </a:xfrm>
          <a:prstGeom prst="rect">
            <a:avLst/>
          </a:prstGeom>
          <a:noFill/>
        </p:spPr>
        <p:txBody>
          <a:bodyPr wrap="square" rtlCol="0">
            <a:spAutoFit/>
          </a:bodyPr>
          <a:lstStyle/>
          <a:p>
            <a:endParaRPr lang="de-DE" sz="1400" b="0" dirty="0" smtClean="0"/>
          </a:p>
          <a:p>
            <a:r>
              <a:rPr lang="de-DE" sz="1400" b="0" dirty="0" smtClean="0"/>
              <a:t>In </a:t>
            </a:r>
            <a:r>
              <a:rPr lang="de-DE" sz="1400" b="0" dirty="0"/>
              <a:t>Hessen sind in 39 Kreisverbänden und über 460 Ortsvereinen, 20.000 Menschen freiwillig aktiv. Unsere Ehrenamtlichen in den Bereitschaften, in der Bergwacht, der Wasserwacht, der Wohlfahrts- und Sozialarbeit sowie im Jugendrotkreuz geben dem Roten Kreuz in Hessen ein unverwechselbares Gesicht. </a:t>
            </a:r>
            <a:endParaRPr lang="de-DE" sz="1400" b="0" dirty="0" smtClean="0"/>
          </a:p>
          <a:p>
            <a:endParaRPr lang="de-DE" sz="800" b="0" dirty="0"/>
          </a:p>
          <a:p>
            <a:r>
              <a:rPr lang="de-DE" sz="1400" b="0" dirty="0"/>
              <a:t>Männer, Frauen und Jugendliche helfen, weil sie es wollen und weil sie es können. </a:t>
            </a:r>
            <a:endParaRPr lang="de-DE" sz="1400" b="0" dirty="0" smtClean="0"/>
          </a:p>
          <a:p>
            <a:endParaRPr lang="de-DE" sz="800" b="0" dirty="0"/>
          </a:p>
          <a:p>
            <a:r>
              <a:rPr lang="de-DE" sz="1400" b="0" dirty="0"/>
              <a:t>Im hessischen DRK-Rettungsdienst fahren über 2.300 Mitarbeiter während ihrer Einsätze jährlich 20,5 Millionen Kilometer – das ist 512 Mal um die Erde!</a:t>
            </a:r>
          </a:p>
          <a:p>
            <a:endParaRPr lang="de-DE" sz="1200" dirty="0"/>
          </a:p>
        </p:txBody>
      </p:sp>
      <p:pic>
        <p:nvPicPr>
          <p:cNvPr id="2050" name="Picture 2" descr="T:\Prellwitz\veranstaltungen 2014\Genfer Konventionen 150 Jahre\Bildervorschläge\Jahresbericht-titel neutralisi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578488"/>
            <a:ext cx="3279304" cy="44249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456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Rote Kreuz </a:t>
            </a:r>
            <a:r>
              <a:rPr lang="de-DE" dirty="0" smtClean="0"/>
              <a:t>heute</a:t>
            </a:r>
            <a:endParaRPr lang="de-DE" dirty="0"/>
          </a:p>
        </p:txBody>
      </p:sp>
      <p:sp>
        <p:nvSpPr>
          <p:cNvPr id="4" name="Fußzeilenplatzhalter 3"/>
          <p:cNvSpPr>
            <a:spLocks noGrp="1"/>
          </p:cNvSpPr>
          <p:nvPr>
            <p:ph type="ftr" sz="quarter" idx="10"/>
          </p:nvPr>
        </p:nvSpPr>
        <p:spPr/>
        <p:txBody>
          <a:bodyPr/>
          <a:lstStyle/>
          <a:p>
            <a:r>
              <a:rPr lang="de-DE" dirty="0"/>
              <a:t>150 Jahre Unterzeichnung 1. Genfer Konvention – 22. August 1864</a:t>
            </a:r>
          </a:p>
        </p:txBody>
      </p:sp>
      <p:sp>
        <p:nvSpPr>
          <p:cNvPr id="3" name="Textfeld 2"/>
          <p:cNvSpPr txBox="1"/>
          <p:nvPr/>
        </p:nvSpPr>
        <p:spPr>
          <a:xfrm>
            <a:off x="539552" y="1556792"/>
            <a:ext cx="8136904" cy="4616648"/>
          </a:xfrm>
          <a:prstGeom prst="rect">
            <a:avLst/>
          </a:prstGeom>
          <a:noFill/>
        </p:spPr>
        <p:txBody>
          <a:bodyPr wrap="square" rtlCol="0">
            <a:spAutoFit/>
          </a:bodyPr>
          <a:lstStyle/>
          <a:p>
            <a:r>
              <a:rPr lang="de-DE" sz="1400" b="0" dirty="0"/>
              <a:t>Heute verwirklichen 189 nationale Rotkreuz- und Rothalbmondgesellschaften in ihrer täglichen Arbeit die sieben Grundsätze der Internationalen Rotkreuz- und Rothalbmondbewegung: </a:t>
            </a:r>
          </a:p>
          <a:p>
            <a:r>
              <a:rPr lang="de-DE" sz="1400" b="0" dirty="0"/>
              <a:t> </a:t>
            </a:r>
          </a:p>
          <a:p>
            <a:pPr marL="171450" indent="-171450">
              <a:buFont typeface="Wingdings" pitchFamily="2" charset="2"/>
              <a:buChar char="§"/>
            </a:pPr>
            <a:r>
              <a:rPr lang="de-DE" sz="1400" b="0" dirty="0"/>
              <a:t>Menschlichkeit</a:t>
            </a:r>
          </a:p>
          <a:p>
            <a:pPr marL="171450" indent="-171450">
              <a:buFont typeface="Wingdings" pitchFamily="2" charset="2"/>
              <a:buChar char="§"/>
            </a:pPr>
            <a:r>
              <a:rPr lang="de-DE" sz="1400" b="0" dirty="0"/>
              <a:t>Unparteilichkeit</a:t>
            </a:r>
          </a:p>
          <a:p>
            <a:pPr marL="171450" indent="-171450">
              <a:buFont typeface="Wingdings" pitchFamily="2" charset="2"/>
              <a:buChar char="§"/>
            </a:pPr>
            <a:r>
              <a:rPr lang="de-DE" sz="1400" b="0" dirty="0"/>
              <a:t>Neutralität</a:t>
            </a:r>
          </a:p>
          <a:p>
            <a:pPr marL="171450" indent="-171450">
              <a:buFont typeface="Wingdings" pitchFamily="2" charset="2"/>
              <a:buChar char="§"/>
            </a:pPr>
            <a:r>
              <a:rPr lang="de-DE" sz="1400" b="0" dirty="0"/>
              <a:t>Unabhängigkeit</a:t>
            </a:r>
          </a:p>
          <a:p>
            <a:pPr marL="171450" indent="-171450">
              <a:buFont typeface="Wingdings" pitchFamily="2" charset="2"/>
              <a:buChar char="§"/>
            </a:pPr>
            <a:r>
              <a:rPr lang="de-DE" sz="1400" b="0" dirty="0"/>
              <a:t>Freiwilligkeit</a:t>
            </a:r>
          </a:p>
          <a:p>
            <a:pPr marL="171450" indent="-171450">
              <a:buFont typeface="Wingdings" pitchFamily="2" charset="2"/>
              <a:buChar char="§"/>
            </a:pPr>
            <a:r>
              <a:rPr lang="de-DE" sz="1400" b="0" dirty="0"/>
              <a:t>Einheit</a:t>
            </a:r>
          </a:p>
          <a:p>
            <a:pPr marL="171450" indent="-171450">
              <a:buFont typeface="Wingdings" pitchFamily="2" charset="2"/>
              <a:buChar char="§"/>
            </a:pPr>
            <a:r>
              <a:rPr lang="de-DE" sz="1400" b="0" dirty="0" smtClean="0"/>
              <a:t>Universalität</a:t>
            </a:r>
          </a:p>
          <a:p>
            <a:endParaRPr lang="de-DE" sz="800" b="0" dirty="0"/>
          </a:p>
          <a:p>
            <a:r>
              <a:rPr lang="de-DE" sz="1400" b="0" dirty="0"/>
              <a:t>Das Rote Kreuz ist die wichtigste </a:t>
            </a:r>
            <a:endParaRPr lang="de-DE" sz="1400" b="0" dirty="0" smtClean="0"/>
          </a:p>
          <a:p>
            <a:r>
              <a:rPr lang="de-DE" sz="1400" b="0" dirty="0" smtClean="0"/>
              <a:t>und </a:t>
            </a:r>
            <a:r>
              <a:rPr lang="de-DE" sz="1400" b="0" dirty="0"/>
              <a:t>bekannteste Hilfsorganisation </a:t>
            </a:r>
            <a:endParaRPr lang="de-DE" sz="1400" b="0" dirty="0" smtClean="0"/>
          </a:p>
          <a:p>
            <a:r>
              <a:rPr lang="de-DE" sz="1400" b="0" dirty="0" smtClean="0"/>
              <a:t>der </a:t>
            </a:r>
            <a:r>
              <a:rPr lang="de-DE" sz="1400" b="0" dirty="0"/>
              <a:t>Welt. </a:t>
            </a:r>
            <a:endParaRPr lang="de-DE" sz="1400" b="0" dirty="0" smtClean="0"/>
          </a:p>
          <a:p>
            <a:endParaRPr lang="de-DE" sz="800" b="0" dirty="0"/>
          </a:p>
          <a:p>
            <a:r>
              <a:rPr lang="de-DE" sz="1400" b="0" dirty="0" smtClean="0"/>
              <a:t>100 </a:t>
            </a:r>
            <a:r>
              <a:rPr lang="de-DE" sz="1400" b="0" dirty="0"/>
              <a:t>Millionen Freiwillige (</a:t>
            </a:r>
            <a:r>
              <a:rPr lang="de-DE" sz="1400" b="0" i="1" dirty="0"/>
              <a:t>das </a:t>
            </a:r>
            <a:r>
              <a:rPr lang="de-DE" sz="1400" b="0" i="1" dirty="0" smtClean="0"/>
              <a:t>entspricht </a:t>
            </a:r>
          </a:p>
          <a:p>
            <a:r>
              <a:rPr lang="de-DE" sz="1400" b="0" i="1" dirty="0" smtClean="0"/>
              <a:t>der </a:t>
            </a:r>
            <a:r>
              <a:rPr lang="de-DE" sz="1400" b="0" i="1" dirty="0"/>
              <a:t>Bevölkerung Deutschlands und </a:t>
            </a:r>
            <a:endParaRPr lang="de-DE" sz="1400" b="0" i="1" dirty="0" smtClean="0"/>
          </a:p>
          <a:p>
            <a:r>
              <a:rPr lang="de-DE" sz="1400" b="0" i="1" dirty="0" smtClean="0"/>
              <a:t>Australien </a:t>
            </a:r>
            <a:r>
              <a:rPr lang="de-DE" sz="1400" b="0" i="1" dirty="0"/>
              <a:t>zusammengezählt</a:t>
            </a:r>
            <a:r>
              <a:rPr lang="de-DE" sz="1400" b="0" dirty="0"/>
              <a:t>) und </a:t>
            </a:r>
            <a:endParaRPr lang="de-DE" sz="1400" b="0" dirty="0" smtClean="0"/>
          </a:p>
          <a:p>
            <a:r>
              <a:rPr lang="de-DE" sz="1400" b="0" dirty="0" smtClean="0"/>
              <a:t>500.000 </a:t>
            </a:r>
            <a:r>
              <a:rPr lang="de-DE" sz="1400" b="0" dirty="0"/>
              <a:t>hauptamtliche Mitarbeiter </a:t>
            </a:r>
            <a:endParaRPr lang="de-DE" sz="1400" b="0" dirty="0" smtClean="0"/>
          </a:p>
          <a:p>
            <a:r>
              <a:rPr lang="de-DE" sz="1400" b="0" dirty="0" smtClean="0"/>
              <a:t>(</a:t>
            </a:r>
            <a:r>
              <a:rPr lang="de-DE" sz="1400" b="0" i="1" dirty="0"/>
              <a:t>die Einwohner der Stadt Hannover</a:t>
            </a:r>
            <a:r>
              <a:rPr lang="de-DE" sz="1400" b="0" dirty="0"/>
              <a:t>) </a:t>
            </a:r>
            <a:endParaRPr lang="de-DE" sz="1400" b="0" dirty="0" smtClean="0"/>
          </a:p>
          <a:p>
            <a:r>
              <a:rPr lang="de-DE" sz="1400" b="0" dirty="0" smtClean="0"/>
              <a:t>zählt </a:t>
            </a:r>
            <a:r>
              <a:rPr lang="de-DE" sz="1400" b="0" dirty="0"/>
              <a:t>die Organisation weltweit.</a:t>
            </a:r>
          </a:p>
          <a:p>
            <a:endParaRPr lang="de-DE" sz="1200" b="0" dirty="0"/>
          </a:p>
        </p:txBody>
      </p:sp>
      <p:pic>
        <p:nvPicPr>
          <p:cNvPr id="12291" name="Picture 3" descr="T:\Prellwitz\veranstaltungen 2014\Genfer Konventionen 150 Jahre\Bildervorschläge\DRK weltwe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348880"/>
            <a:ext cx="4900555" cy="32585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985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Und wie geht es weiter</a:t>
            </a:r>
            <a:r>
              <a:rPr lang="de-DE" dirty="0" smtClean="0"/>
              <a:t>?</a:t>
            </a:r>
            <a:endParaRPr lang="de-DE" dirty="0"/>
          </a:p>
        </p:txBody>
      </p:sp>
      <p:sp>
        <p:nvSpPr>
          <p:cNvPr id="4" name="Fußzeilenplatzhalter 3"/>
          <p:cNvSpPr>
            <a:spLocks noGrp="1"/>
          </p:cNvSpPr>
          <p:nvPr>
            <p:ph type="ftr" sz="quarter" idx="10"/>
          </p:nvPr>
        </p:nvSpPr>
        <p:spPr/>
        <p:txBody>
          <a:bodyPr/>
          <a:lstStyle/>
          <a:p>
            <a:r>
              <a:rPr lang="de-DE" dirty="0" smtClean="0"/>
              <a:t>150 </a:t>
            </a:r>
            <a:r>
              <a:rPr lang="de-DE" dirty="0"/>
              <a:t>Jahre Unterzeichnung 1. Genfer Konvention – 22. August </a:t>
            </a:r>
            <a:r>
              <a:rPr lang="de-DE" dirty="0" smtClean="0"/>
              <a:t>1864</a:t>
            </a:r>
            <a:endParaRPr lang="de-DE" dirty="0"/>
          </a:p>
        </p:txBody>
      </p:sp>
      <p:sp>
        <p:nvSpPr>
          <p:cNvPr id="3" name="Textfeld 2"/>
          <p:cNvSpPr txBox="1"/>
          <p:nvPr/>
        </p:nvSpPr>
        <p:spPr>
          <a:xfrm>
            <a:off x="683568" y="1772816"/>
            <a:ext cx="6840760" cy="4493538"/>
          </a:xfrm>
          <a:prstGeom prst="rect">
            <a:avLst/>
          </a:prstGeom>
          <a:noFill/>
        </p:spPr>
        <p:txBody>
          <a:bodyPr wrap="square" rtlCol="0">
            <a:spAutoFit/>
          </a:bodyPr>
          <a:lstStyle/>
          <a:p>
            <a:r>
              <a:rPr lang="de-DE" sz="1400" b="0" dirty="0"/>
              <a:t>Das DRK bleibt bei seinen Leisten </a:t>
            </a:r>
            <a:endParaRPr lang="de-DE" sz="1400" b="0" dirty="0" smtClean="0"/>
          </a:p>
          <a:p>
            <a:r>
              <a:rPr lang="de-DE" sz="1400" b="0" dirty="0" smtClean="0"/>
              <a:t>und </a:t>
            </a:r>
            <a:r>
              <a:rPr lang="de-DE" sz="1400" b="0" dirty="0"/>
              <a:t>widmet sich den dringendsten </a:t>
            </a:r>
            <a:endParaRPr lang="de-DE" sz="1400" b="0" dirty="0" smtClean="0"/>
          </a:p>
          <a:p>
            <a:r>
              <a:rPr lang="de-DE" sz="1400" b="0" dirty="0" smtClean="0"/>
              <a:t>Problemen </a:t>
            </a:r>
            <a:r>
              <a:rPr lang="de-DE" sz="1400" b="0" dirty="0"/>
              <a:t>der nächsten Jahrzehnte </a:t>
            </a:r>
            <a:endParaRPr lang="de-DE" sz="1400" b="0" dirty="0" smtClean="0"/>
          </a:p>
          <a:p>
            <a:r>
              <a:rPr lang="de-DE" sz="1400" b="0" dirty="0" smtClean="0"/>
              <a:t>in </a:t>
            </a:r>
            <a:r>
              <a:rPr lang="de-DE" sz="1400" b="0" dirty="0"/>
              <a:t>Deutschland: immer mehr junge </a:t>
            </a:r>
            <a:endParaRPr lang="de-DE" sz="1400" b="0" dirty="0" smtClean="0"/>
          </a:p>
          <a:p>
            <a:r>
              <a:rPr lang="de-DE" sz="1400" b="0" dirty="0" smtClean="0"/>
              <a:t>Menschen </a:t>
            </a:r>
            <a:r>
              <a:rPr lang="de-DE" sz="1400" b="0" dirty="0"/>
              <a:t>müssen für immer mehr </a:t>
            </a:r>
            <a:endParaRPr lang="de-DE" sz="1400" b="0" dirty="0" smtClean="0"/>
          </a:p>
          <a:p>
            <a:r>
              <a:rPr lang="de-DE" sz="1400" b="0" dirty="0" smtClean="0"/>
              <a:t>werdende Ältere </a:t>
            </a:r>
            <a:r>
              <a:rPr lang="de-DE" sz="1400" b="0" dirty="0"/>
              <a:t>und Hilfsbedürftige </a:t>
            </a:r>
            <a:endParaRPr lang="de-DE" sz="1400" b="0" dirty="0" smtClean="0"/>
          </a:p>
          <a:p>
            <a:r>
              <a:rPr lang="de-DE" sz="1400" b="0" dirty="0" smtClean="0"/>
              <a:t>sorgen</a:t>
            </a:r>
            <a:r>
              <a:rPr lang="de-DE" sz="1400" b="0" dirty="0"/>
              <a:t>, ein wachsender </a:t>
            </a:r>
            <a:r>
              <a:rPr lang="de-DE" sz="1400" b="0" dirty="0" smtClean="0"/>
              <a:t>Bedarf </a:t>
            </a:r>
            <a:r>
              <a:rPr lang="de-DE" sz="1400" b="0" dirty="0"/>
              <a:t>an </a:t>
            </a:r>
            <a:endParaRPr lang="de-DE" sz="1400" b="0" dirty="0" smtClean="0"/>
          </a:p>
          <a:p>
            <a:r>
              <a:rPr lang="de-DE" sz="1400" b="0" dirty="0" smtClean="0"/>
              <a:t>Zuwanderung</a:t>
            </a:r>
            <a:r>
              <a:rPr lang="de-DE" sz="1400" b="0" dirty="0"/>
              <a:t>, </a:t>
            </a:r>
            <a:r>
              <a:rPr lang="de-DE" sz="1400" b="0" dirty="0" smtClean="0"/>
              <a:t>eine </a:t>
            </a:r>
            <a:r>
              <a:rPr lang="de-DE" sz="1400" b="0" dirty="0"/>
              <a:t>schwächere </a:t>
            </a:r>
            <a:endParaRPr lang="de-DE" sz="1400" b="0" dirty="0" smtClean="0"/>
          </a:p>
          <a:p>
            <a:r>
              <a:rPr lang="de-DE" sz="1400" b="0" dirty="0" smtClean="0"/>
              <a:t>Besiedelung </a:t>
            </a:r>
            <a:r>
              <a:rPr lang="de-DE" sz="1400" b="0" dirty="0"/>
              <a:t>in </a:t>
            </a:r>
            <a:r>
              <a:rPr lang="de-DE" sz="1400" b="0" dirty="0" smtClean="0"/>
              <a:t>ländlichen </a:t>
            </a:r>
            <a:r>
              <a:rPr lang="de-DE" sz="1400" b="0" dirty="0"/>
              <a:t>Regionen</a:t>
            </a:r>
            <a:r>
              <a:rPr lang="de-DE" sz="1400" b="0" dirty="0" smtClean="0"/>
              <a:t>.</a:t>
            </a:r>
          </a:p>
          <a:p>
            <a:endParaRPr lang="de-DE" sz="800" b="0" dirty="0"/>
          </a:p>
          <a:p>
            <a:r>
              <a:rPr lang="de-DE" sz="1400" b="0" dirty="0"/>
              <a:t>In seiner neuen Strategie 2020 </a:t>
            </a:r>
            <a:endParaRPr lang="de-DE" sz="1400" b="0" dirty="0" smtClean="0"/>
          </a:p>
          <a:p>
            <a:r>
              <a:rPr lang="de-DE" sz="1400" b="0" dirty="0" smtClean="0"/>
              <a:t>„</a:t>
            </a:r>
            <a:r>
              <a:rPr lang="de-DE" sz="1400" b="0" dirty="0"/>
              <a:t>Menschen helfen, Gesellschaft </a:t>
            </a:r>
            <a:endParaRPr lang="de-DE" sz="1400" b="0" dirty="0" smtClean="0"/>
          </a:p>
          <a:p>
            <a:r>
              <a:rPr lang="de-DE" sz="1400" b="0" dirty="0" smtClean="0"/>
              <a:t>gestalten</a:t>
            </a:r>
            <a:r>
              <a:rPr lang="de-DE" sz="1400" b="0" dirty="0"/>
              <a:t>“ </a:t>
            </a:r>
            <a:r>
              <a:rPr lang="de-DE" sz="1400" b="0" dirty="0" smtClean="0"/>
              <a:t>rückt </a:t>
            </a:r>
            <a:r>
              <a:rPr lang="de-DE" sz="1400" b="0" dirty="0"/>
              <a:t>das Rote Kreuz </a:t>
            </a:r>
            <a:endParaRPr lang="de-DE" sz="1400" b="0" dirty="0" smtClean="0"/>
          </a:p>
          <a:p>
            <a:r>
              <a:rPr lang="de-DE" sz="1400" b="0" dirty="0" smtClean="0"/>
              <a:t>Menschen </a:t>
            </a:r>
            <a:r>
              <a:rPr lang="de-DE" sz="1400" b="0" dirty="0"/>
              <a:t>in schwierigen </a:t>
            </a:r>
            <a:r>
              <a:rPr lang="de-DE" sz="1400" b="0" dirty="0" smtClean="0"/>
              <a:t>Lebens-</a:t>
            </a:r>
          </a:p>
          <a:p>
            <a:r>
              <a:rPr lang="de-DE" sz="1400" b="0" dirty="0" err="1" smtClean="0"/>
              <a:t>situationen</a:t>
            </a:r>
            <a:r>
              <a:rPr lang="de-DE" sz="1400" b="0" dirty="0" smtClean="0"/>
              <a:t> </a:t>
            </a:r>
            <a:r>
              <a:rPr lang="de-DE" sz="1400" b="0" dirty="0"/>
              <a:t>in den Mittelpunkt. </a:t>
            </a:r>
            <a:endParaRPr lang="de-DE" sz="1400" b="0" dirty="0" smtClean="0"/>
          </a:p>
          <a:p>
            <a:endParaRPr lang="de-DE" sz="1400" b="0" dirty="0"/>
          </a:p>
          <a:p>
            <a:r>
              <a:rPr lang="de-DE" sz="1400" b="0" dirty="0"/>
              <a:t>Das DRK will mit dieser Strategie </a:t>
            </a:r>
            <a:r>
              <a:rPr lang="de-DE" sz="1400" b="0" dirty="0" smtClean="0"/>
              <a:t>weiter an </a:t>
            </a:r>
            <a:r>
              <a:rPr lang="de-DE" sz="1400" b="0" dirty="0"/>
              <a:t>Profil und gesellschaftspolitischer </a:t>
            </a:r>
            <a:endParaRPr lang="de-DE" sz="1400" b="0" dirty="0" smtClean="0"/>
          </a:p>
          <a:p>
            <a:r>
              <a:rPr lang="de-DE" sz="1400" b="0" dirty="0" smtClean="0"/>
              <a:t>Relevanz </a:t>
            </a:r>
            <a:r>
              <a:rPr lang="de-DE" sz="1400" b="0" dirty="0"/>
              <a:t>gewinnen und damit das </a:t>
            </a:r>
            <a:r>
              <a:rPr lang="de-DE" sz="1400" b="0" dirty="0" smtClean="0"/>
              <a:t>Fundament </a:t>
            </a:r>
            <a:r>
              <a:rPr lang="de-DE" sz="1400" b="0" dirty="0"/>
              <a:t>aus ehren- und </a:t>
            </a:r>
            <a:r>
              <a:rPr lang="de-DE" sz="1400" b="0" dirty="0" smtClean="0"/>
              <a:t>hauptamtlichen </a:t>
            </a:r>
            <a:r>
              <a:rPr lang="de-DE" sz="1400" b="0" dirty="0"/>
              <a:t>Mitarbeitern, </a:t>
            </a:r>
            <a:r>
              <a:rPr lang="de-DE" sz="1400" b="0" dirty="0" smtClean="0"/>
              <a:t>den </a:t>
            </a:r>
            <a:r>
              <a:rPr lang="de-DE" sz="1400" b="0" dirty="0"/>
              <a:t>Mitgliedern, Spendern, </a:t>
            </a:r>
            <a:r>
              <a:rPr lang="de-DE" sz="1400" b="0" dirty="0" smtClean="0"/>
              <a:t>Blutspendern </a:t>
            </a:r>
            <a:r>
              <a:rPr lang="de-DE" sz="1400" b="0" dirty="0"/>
              <a:t>und Unterstützern </a:t>
            </a:r>
            <a:endParaRPr lang="de-DE" sz="1400" b="0" dirty="0" smtClean="0"/>
          </a:p>
          <a:p>
            <a:r>
              <a:rPr lang="de-DE" sz="1400" b="0" dirty="0" smtClean="0"/>
              <a:t>aus </a:t>
            </a:r>
            <a:r>
              <a:rPr lang="de-DE" sz="1400" b="0" dirty="0"/>
              <a:t>Staat und Gesellschaft stärken</a:t>
            </a:r>
            <a:r>
              <a:rPr lang="de-DE" sz="1200" b="0" dirty="0"/>
              <a:t>. </a:t>
            </a:r>
          </a:p>
          <a:p>
            <a:endParaRPr lang="de-DE" sz="1200" dirty="0"/>
          </a:p>
        </p:txBody>
      </p:sp>
      <p:pic>
        <p:nvPicPr>
          <p:cNvPr id="13314" name="Picture 2" descr="T:\Prellwitz\henry+rönsch+bilder\drk-zo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895" y="1556792"/>
            <a:ext cx="4968154" cy="33123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317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55576" y="1628800"/>
            <a:ext cx="7701037" cy="4398938"/>
          </a:xfrm>
        </p:spPr>
        <p:txBody>
          <a:bodyPr/>
          <a:lstStyle/>
          <a:p>
            <a:endParaRPr lang="de-DE" dirty="0" smtClean="0"/>
          </a:p>
          <a:p>
            <a:endParaRPr lang="de-DE" dirty="0"/>
          </a:p>
          <a:p>
            <a:endParaRPr lang="de-DE" dirty="0" smtClean="0"/>
          </a:p>
          <a:p>
            <a:endParaRPr lang="de-DE" dirty="0" smtClean="0"/>
          </a:p>
          <a:p>
            <a:endParaRPr lang="de-DE" dirty="0"/>
          </a:p>
          <a:p>
            <a:endParaRPr lang="de-DE" dirty="0" smtClean="0"/>
          </a:p>
          <a:p>
            <a:endParaRPr lang="de-DE" dirty="0" smtClean="0"/>
          </a:p>
          <a:p>
            <a:pPr algn="r">
              <a:spcBef>
                <a:spcPts val="0"/>
              </a:spcBef>
            </a:pPr>
            <a:r>
              <a:rPr lang="de-DE" sz="1200" b="1" dirty="0" smtClean="0"/>
              <a:t>Redaktion:</a:t>
            </a:r>
          </a:p>
          <a:p>
            <a:pPr algn="r">
              <a:spcBef>
                <a:spcPts val="0"/>
              </a:spcBef>
            </a:pPr>
            <a:r>
              <a:rPr lang="de-DE" sz="1200" dirty="0"/>
              <a:t>DRK-Landesverband </a:t>
            </a:r>
            <a:r>
              <a:rPr lang="de-DE" sz="1200" dirty="0" smtClean="0"/>
              <a:t>Hessen</a:t>
            </a:r>
          </a:p>
          <a:p>
            <a:pPr algn="r">
              <a:spcBef>
                <a:spcPts val="0"/>
              </a:spcBef>
            </a:pPr>
            <a:r>
              <a:rPr lang="de-DE" sz="1200" dirty="0" smtClean="0"/>
              <a:t>Presse- </a:t>
            </a:r>
            <a:r>
              <a:rPr lang="de-DE" sz="1200" dirty="0" smtClean="0"/>
              <a:t>und Öffentlichkeitsarbeit</a:t>
            </a:r>
          </a:p>
          <a:p>
            <a:pPr algn="r">
              <a:spcBef>
                <a:spcPts val="0"/>
              </a:spcBef>
            </a:pPr>
            <a:r>
              <a:rPr lang="de-DE" sz="1200" dirty="0" smtClean="0"/>
              <a:t>Thomas Wolff und Gisela Prellwitz</a:t>
            </a:r>
          </a:p>
          <a:p>
            <a:pPr algn="r">
              <a:spcBef>
                <a:spcPts val="0"/>
              </a:spcBef>
            </a:pPr>
            <a:r>
              <a:rPr lang="de-DE" sz="1200" dirty="0" smtClean="0"/>
              <a:t>Thomas.wolff@drk-hessen.de / gisela.prellwitz@drk-hessen.de</a:t>
            </a:r>
          </a:p>
          <a:p>
            <a:pPr algn="r">
              <a:spcBef>
                <a:spcPts val="0"/>
              </a:spcBef>
            </a:pPr>
            <a:r>
              <a:rPr lang="de-DE" sz="1200" dirty="0" smtClean="0"/>
              <a:t>Grafiken: Barbara Jung, Fotos: DRK</a:t>
            </a:r>
          </a:p>
          <a:p>
            <a:pPr algn="r">
              <a:spcBef>
                <a:spcPts val="0"/>
              </a:spcBef>
            </a:pPr>
            <a:r>
              <a:rPr lang="de-DE" sz="1200" b="1" dirty="0" smtClean="0"/>
              <a:t> </a:t>
            </a:r>
          </a:p>
          <a:p>
            <a:pPr algn="r">
              <a:spcBef>
                <a:spcPts val="0"/>
              </a:spcBef>
            </a:pPr>
            <a:r>
              <a:rPr lang="de-DE" sz="1200" b="1" dirty="0" smtClean="0"/>
              <a:t>Wiesbaden, April 2014</a:t>
            </a:r>
            <a:endParaRPr lang="de-DE" sz="1200" b="1" dirty="0"/>
          </a:p>
          <a:p>
            <a:endParaRPr lang="de-DE" dirty="0" smtClean="0"/>
          </a:p>
          <a:p>
            <a:endParaRPr lang="de-DE" dirty="0"/>
          </a:p>
          <a:p>
            <a:endParaRPr lang="de-DE" dirty="0" smtClean="0"/>
          </a:p>
          <a:p>
            <a:endParaRPr lang="de-DE" dirty="0"/>
          </a:p>
          <a:p>
            <a:endParaRPr lang="de-DE" dirty="0" smtClean="0"/>
          </a:p>
          <a:p>
            <a:endParaRPr lang="de-DE" dirty="0"/>
          </a:p>
          <a:p>
            <a:endParaRPr lang="de-DE" dirty="0"/>
          </a:p>
        </p:txBody>
      </p:sp>
      <p:sp>
        <p:nvSpPr>
          <p:cNvPr id="4" name="Fußzeilenplatzhalter 3"/>
          <p:cNvSpPr>
            <a:spLocks noGrp="1"/>
          </p:cNvSpPr>
          <p:nvPr>
            <p:ph type="ftr" sz="quarter" idx="10"/>
          </p:nvPr>
        </p:nvSpPr>
        <p:spPr/>
        <p:txBody>
          <a:bodyPr/>
          <a:lstStyle/>
          <a:p>
            <a:r>
              <a:rPr lang="de-DE" dirty="0"/>
              <a:t>150 Jahre Unterzeichnung 1. Genfer Konvention – 22. August 1864</a:t>
            </a:r>
          </a:p>
        </p:txBody>
      </p:sp>
    </p:spTree>
    <p:extLst>
      <p:ext uri="{BB962C8B-B14F-4D97-AF65-F5344CB8AC3E}">
        <p14:creationId xmlns:p14="http://schemas.microsoft.com/office/powerpoint/2010/main" val="1802160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Eine Schlacht inspiriert zu einer </a:t>
            </a:r>
            <a:r>
              <a:rPr lang="de-DE" dirty="0" err="1"/>
              <a:t>Weltidee</a:t>
            </a:r>
            <a:r>
              <a:rPr lang="de-DE" dirty="0"/>
              <a:t> </a:t>
            </a:r>
          </a:p>
        </p:txBody>
      </p:sp>
      <p:sp>
        <p:nvSpPr>
          <p:cNvPr id="4" name="Fußzeilenplatzhalter 3"/>
          <p:cNvSpPr>
            <a:spLocks noGrp="1"/>
          </p:cNvSpPr>
          <p:nvPr>
            <p:ph type="ftr" sz="quarter" idx="10"/>
          </p:nvPr>
        </p:nvSpPr>
        <p:spPr/>
        <p:txBody>
          <a:bodyPr/>
          <a:lstStyle/>
          <a:p>
            <a:r>
              <a:rPr lang="de-DE" dirty="0" smtClean="0"/>
              <a:t>150 Jahre Unterzeichnung 1. Genfer Konvention – 22. August 1864</a:t>
            </a:r>
            <a:endParaRPr lang="de-DE" dirty="0"/>
          </a:p>
        </p:txBody>
      </p:sp>
      <p:sp>
        <p:nvSpPr>
          <p:cNvPr id="3" name="Inhaltsplatzhalter 2"/>
          <p:cNvSpPr>
            <a:spLocks noGrp="1"/>
          </p:cNvSpPr>
          <p:nvPr>
            <p:ph idx="1"/>
          </p:nvPr>
        </p:nvSpPr>
        <p:spPr>
          <a:xfrm>
            <a:off x="683568" y="1628800"/>
            <a:ext cx="7737475" cy="4470946"/>
          </a:xfrm>
        </p:spPr>
        <p:txBody>
          <a:bodyPr/>
          <a:lstStyle/>
          <a:p>
            <a:pPr>
              <a:spcBef>
                <a:spcPts val="0"/>
              </a:spcBef>
            </a:pPr>
            <a:r>
              <a:rPr lang="de-DE" sz="1400" dirty="0" smtClean="0"/>
              <a:t>Am </a:t>
            </a:r>
            <a:r>
              <a:rPr lang="de-DE" sz="1400" dirty="0"/>
              <a:t>24. Juni 1859 kam es südlich des </a:t>
            </a:r>
            <a:endParaRPr lang="de-DE" sz="1400" dirty="0" smtClean="0"/>
          </a:p>
          <a:p>
            <a:pPr>
              <a:spcBef>
                <a:spcPts val="0"/>
              </a:spcBef>
            </a:pPr>
            <a:r>
              <a:rPr lang="de-DE" sz="1400" dirty="0" smtClean="0"/>
              <a:t>Gardasees in </a:t>
            </a:r>
            <a:r>
              <a:rPr lang="de-DE" sz="1400" dirty="0" err="1" smtClean="0"/>
              <a:t>Solferino</a:t>
            </a:r>
            <a:r>
              <a:rPr lang="de-DE" sz="1400" dirty="0" smtClean="0"/>
              <a:t> </a:t>
            </a:r>
            <a:r>
              <a:rPr lang="de-DE" sz="1400" dirty="0"/>
              <a:t>zu einer der </a:t>
            </a:r>
            <a:endParaRPr lang="de-DE" sz="1400" dirty="0" smtClean="0"/>
          </a:p>
          <a:p>
            <a:pPr>
              <a:spcBef>
                <a:spcPts val="0"/>
              </a:spcBef>
            </a:pPr>
            <a:r>
              <a:rPr lang="de-DE" sz="1400" dirty="0" smtClean="0"/>
              <a:t>blutigsten </a:t>
            </a:r>
            <a:r>
              <a:rPr lang="de-DE" sz="1400" dirty="0"/>
              <a:t>Schlachten Europas. </a:t>
            </a:r>
            <a:endParaRPr lang="de-DE" sz="1400" dirty="0" smtClean="0"/>
          </a:p>
          <a:p>
            <a:pPr>
              <a:spcBef>
                <a:spcPts val="0"/>
              </a:spcBef>
            </a:pPr>
            <a:r>
              <a:rPr lang="de-DE" sz="1400" dirty="0" smtClean="0"/>
              <a:t>Es </a:t>
            </a:r>
            <a:r>
              <a:rPr lang="de-DE" sz="1400" dirty="0"/>
              <a:t>bekämpften sich das Kaisertum </a:t>
            </a:r>
            <a:endParaRPr lang="de-DE" sz="1400" dirty="0" smtClean="0"/>
          </a:p>
          <a:p>
            <a:pPr>
              <a:spcBef>
                <a:spcPts val="0"/>
              </a:spcBef>
            </a:pPr>
            <a:r>
              <a:rPr lang="de-DE" sz="1400" dirty="0" smtClean="0"/>
              <a:t>Österreich </a:t>
            </a:r>
            <a:r>
              <a:rPr lang="de-DE" sz="1400" dirty="0"/>
              <a:t>mit dem </a:t>
            </a:r>
            <a:r>
              <a:rPr lang="de-DE" sz="1400" dirty="0" smtClean="0"/>
              <a:t>Königreich </a:t>
            </a:r>
            <a:r>
              <a:rPr lang="de-DE" sz="1400" dirty="0"/>
              <a:t>Sardinien </a:t>
            </a:r>
            <a:endParaRPr lang="de-DE" sz="1400" dirty="0" smtClean="0"/>
          </a:p>
          <a:p>
            <a:pPr>
              <a:spcBef>
                <a:spcPts val="0"/>
              </a:spcBef>
            </a:pPr>
            <a:r>
              <a:rPr lang="de-DE" sz="1400" dirty="0" smtClean="0"/>
              <a:t>und </a:t>
            </a:r>
            <a:r>
              <a:rPr lang="de-DE" sz="1400" dirty="0"/>
              <a:t>Frankreich. Diese </a:t>
            </a:r>
            <a:r>
              <a:rPr lang="de-DE" sz="1400" dirty="0" smtClean="0"/>
              <a:t>Schlacht löste </a:t>
            </a:r>
            <a:r>
              <a:rPr lang="de-DE" sz="1400" dirty="0"/>
              <a:t>eine </a:t>
            </a:r>
            <a:endParaRPr lang="de-DE" sz="1400" dirty="0" smtClean="0"/>
          </a:p>
          <a:p>
            <a:pPr>
              <a:spcBef>
                <a:spcPts val="0"/>
              </a:spcBef>
            </a:pPr>
            <a:r>
              <a:rPr lang="de-DE" sz="1400" dirty="0" smtClean="0"/>
              <a:t>weltweite </a:t>
            </a:r>
            <a:r>
              <a:rPr lang="de-DE" sz="1400" dirty="0"/>
              <a:t>Bewegung aus. </a:t>
            </a:r>
            <a:endParaRPr lang="de-DE" sz="1400" dirty="0" smtClean="0"/>
          </a:p>
          <a:p>
            <a:pPr>
              <a:spcBef>
                <a:spcPts val="0"/>
              </a:spcBef>
            </a:pPr>
            <a:r>
              <a:rPr lang="de-DE" sz="1400" dirty="0" smtClean="0"/>
              <a:t>Urheber </a:t>
            </a:r>
            <a:r>
              <a:rPr lang="de-DE" sz="1400" dirty="0"/>
              <a:t>war der </a:t>
            </a:r>
            <a:r>
              <a:rPr lang="de-DE" sz="1400" dirty="0" smtClean="0"/>
              <a:t>Augenzeuge </a:t>
            </a:r>
            <a:r>
              <a:rPr lang="de-DE" sz="1400" dirty="0"/>
              <a:t>und </a:t>
            </a:r>
            <a:endParaRPr lang="de-DE" sz="1400" dirty="0" smtClean="0"/>
          </a:p>
          <a:p>
            <a:pPr>
              <a:spcBef>
                <a:spcPts val="0"/>
              </a:spcBef>
            </a:pPr>
            <a:r>
              <a:rPr lang="de-DE" sz="1400" dirty="0" smtClean="0"/>
              <a:t>Schweizer </a:t>
            </a:r>
            <a:r>
              <a:rPr lang="de-DE" sz="1400" dirty="0"/>
              <a:t>Kaufmann Jean-Henry Dunant. </a:t>
            </a:r>
            <a:endParaRPr lang="de-DE" sz="1400" dirty="0" smtClean="0"/>
          </a:p>
          <a:p>
            <a:pPr>
              <a:spcBef>
                <a:spcPts val="0"/>
              </a:spcBef>
            </a:pPr>
            <a:r>
              <a:rPr lang="de-DE" sz="1400" dirty="0" smtClean="0"/>
              <a:t>Er </a:t>
            </a:r>
            <a:r>
              <a:rPr lang="de-DE" sz="1400" dirty="0"/>
              <a:t>entwarf den Grundriss von freiwilligen </a:t>
            </a:r>
            <a:endParaRPr lang="de-DE" sz="1400" dirty="0" smtClean="0"/>
          </a:p>
          <a:p>
            <a:pPr>
              <a:spcBef>
                <a:spcPts val="0"/>
              </a:spcBef>
            </a:pPr>
            <a:r>
              <a:rPr lang="de-DE" sz="1400" dirty="0" smtClean="0"/>
              <a:t>Hilfsgesellschaften</a:t>
            </a:r>
            <a:r>
              <a:rPr lang="de-DE" sz="1400" dirty="0"/>
              <a:t>. </a:t>
            </a:r>
            <a:endParaRPr lang="de-DE" sz="1400" dirty="0" smtClean="0"/>
          </a:p>
          <a:p>
            <a:pPr>
              <a:spcBef>
                <a:spcPts val="0"/>
              </a:spcBef>
            </a:pPr>
            <a:r>
              <a:rPr lang="de-DE" sz="1400" dirty="0" smtClean="0"/>
              <a:t>Verwundete </a:t>
            </a:r>
            <a:r>
              <a:rPr lang="de-DE" sz="1400" dirty="0"/>
              <a:t>und Kranke im Krieg sollen </a:t>
            </a:r>
            <a:endParaRPr lang="de-DE" sz="1400" dirty="0" smtClean="0"/>
          </a:p>
          <a:p>
            <a:pPr>
              <a:spcBef>
                <a:spcPts val="0"/>
              </a:spcBef>
            </a:pPr>
            <a:r>
              <a:rPr lang="de-DE" sz="1400" dirty="0" smtClean="0"/>
              <a:t>nicht </a:t>
            </a:r>
            <a:r>
              <a:rPr lang="de-DE" sz="1400" dirty="0"/>
              <a:t>nur geschützt sondern auch versorgt werden. </a:t>
            </a:r>
          </a:p>
          <a:p>
            <a:pPr>
              <a:spcBef>
                <a:spcPts val="0"/>
              </a:spcBef>
            </a:pPr>
            <a:endParaRPr lang="de-DE" sz="800" dirty="0"/>
          </a:p>
          <a:p>
            <a:pPr>
              <a:spcBef>
                <a:spcPts val="0"/>
              </a:spcBef>
            </a:pPr>
            <a:r>
              <a:rPr lang="de-DE" sz="1400" dirty="0"/>
              <a:t>Schon damals fragte sich Henry Dunant in seiner Schrift „Eine Erinnerung an </a:t>
            </a:r>
            <a:r>
              <a:rPr lang="de-DE" sz="1400" dirty="0" err="1" smtClean="0"/>
              <a:t>Solferino</a:t>
            </a:r>
            <a:r>
              <a:rPr lang="de-DE" sz="1400" dirty="0"/>
              <a:t>“: „Wäre es nicht wünschenswert … irgendeine internationale, rechtsverbindliche und allgemein hochgehaltene Übereinkunft zu treffen, die, wenn sie erst festgelegt und unterzeichnet ist, als Grundlage dienen könnte zur Gründung von Hilfsgesellschaften für Verwundete in den verschiedenen Ländern Europas</a:t>
            </a:r>
            <a:r>
              <a:rPr lang="de-DE" sz="1400" dirty="0" smtClean="0"/>
              <a:t>?“</a:t>
            </a:r>
          </a:p>
          <a:p>
            <a:pPr>
              <a:spcBef>
                <a:spcPts val="0"/>
              </a:spcBef>
            </a:pPr>
            <a:endParaRPr lang="de-DE" sz="800" dirty="0"/>
          </a:p>
          <a:p>
            <a:pPr>
              <a:spcBef>
                <a:spcPts val="0"/>
              </a:spcBef>
            </a:pPr>
            <a:r>
              <a:rPr lang="de-DE" sz="1400" dirty="0"/>
              <a:t>Der Franzose Gaspard Felix Nadar fotografierte diese Schlacht aus einem Ballon heraus und machte so die ersten Luftaufnahmen der Geschichte</a:t>
            </a:r>
            <a:r>
              <a:rPr lang="de-DE" sz="1200" dirty="0"/>
              <a:t>.</a:t>
            </a:r>
            <a:endParaRPr lang="de-DE" sz="1200" dirty="0" smtClean="0"/>
          </a:p>
          <a:p>
            <a:pPr marL="342900" indent="-342900">
              <a:spcBef>
                <a:spcPts val="0"/>
              </a:spcBef>
              <a:buFontTx/>
              <a:buChar char="-"/>
            </a:pPr>
            <a:endParaRPr lang="de-DE" dirty="0"/>
          </a:p>
        </p:txBody>
      </p:sp>
      <p:graphicFrame>
        <p:nvGraphicFramePr>
          <p:cNvPr id="10" name="Objekt 9"/>
          <p:cNvGraphicFramePr>
            <a:graphicFrameLocks noChangeAspect="1"/>
          </p:cNvGraphicFramePr>
          <p:nvPr>
            <p:extLst>
              <p:ext uri="{D42A27DB-BD31-4B8C-83A1-F6EECF244321}">
                <p14:modId xmlns:p14="http://schemas.microsoft.com/office/powerpoint/2010/main" val="1550573901"/>
              </p:ext>
            </p:extLst>
          </p:nvPr>
        </p:nvGraphicFramePr>
        <p:xfrm>
          <a:off x="4142832" y="1484784"/>
          <a:ext cx="4316160" cy="2664296"/>
        </p:xfrm>
        <a:graphic>
          <a:graphicData uri="http://schemas.openxmlformats.org/presentationml/2006/ole">
            <mc:AlternateContent xmlns:mc="http://schemas.openxmlformats.org/markup-compatibility/2006">
              <mc:Choice xmlns:v="urn:schemas-microsoft-com:vml" Requires="v">
                <p:oleObj spid="_x0000_s1048" name="Acrobat Document" r:id="rId4" imgW="5400675" imgH="3333699" progId="AcroExch.Document.11">
                  <p:embed/>
                </p:oleObj>
              </mc:Choice>
              <mc:Fallback>
                <p:oleObj name="Acrobat Document" r:id="rId4" imgW="5400675" imgH="3333699" progId="AcroExch.Document.11">
                  <p:embed/>
                  <p:pic>
                    <p:nvPicPr>
                      <p:cNvPr id="0" name=""/>
                      <p:cNvPicPr/>
                      <p:nvPr/>
                    </p:nvPicPr>
                    <p:blipFill>
                      <a:blip r:embed="rId5"/>
                      <a:stretch>
                        <a:fillRect/>
                      </a:stretch>
                    </p:blipFill>
                    <p:spPr>
                      <a:xfrm>
                        <a:off x="4142832" y="1484784"/>
                        <a:ext cx="4316160" cy="2664296"/>
                      </a:xfrm>
                      <a:prstGeom prst="rect">
                        <a:avLst/>
                      </a:prstGeom>
                      <a:ln>
                        <a:solidFill>
                          <a:schemeClr val="tx2"/>
                        </a:solidFill>
                      </a:ln>
                    </p:spPr>
                  </p:pic>
                </p:oleObj>
              </mc:Fallback>
            </mc:AlternateContent>
          </a:graphicData>
        </a:graphic>
      </p:graphicFrame>
    </p:spTree>
    <p:extLst>
      <p:ext uri="{BB962C8B-B14F-4D97-AF65-F5344CB8AC3E}">
        <p14:creationId xmlns:p14="http://schemas.microsoft.com/office/powerpoint/2010/main" val="339822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6995120" cy="720080"/>
          </a:xfrm>
        </p:spPr>
        <p:txBody>
          <a:bodyPr/>
          <a:lstStyle/>
          <a:p>
            <a:r>
              <a:rPr lang="de-DE" sz="2400" dirty="0" smtClean="0"/>
              <a:t>Nicht </a:t>
            </a:r>
            <a:r>
              <a:rPr lang="de-DE" sz="2400" dirty="0"/>
              <a:t>die Herkunft, die Wunde </a:t>
            </a:r>
            <a:r>
              <a:rPr lang="de-DE" sz="2400" dirty="0" smtClean="0"/>
              <a:t>zählt</a:t>
            </a:r>
            <a:endParaRPr lang="de-DE" sz="2400" dirty="0"/>
          </a:p>
        </p:txBody>
      </p:sp>
      <p:sp>
        <p:nvSpPr>
          <p:cNvPr id="4" name="Textplatzhalter 3"/>
          <p:cNvSpPr>
            <a:spLocks noGrp="1"/>
          </p:cNvSpPr>
          <p:nvPr>
            <p:ph type="body" sz="half" idx="2"/>
          </p:nvPr>
        </p:nvSpPr>
        <p:spPr>
          <a:xfrm>
            <a:off x="539552" y="1628800"/>
            <a:ext cx="7848872" cy="4497363"/>
          </a:xfrm>
        </p:spPr>
        <p:txBody>
          <a:bodyPr/>
          <a:lstStyle/>
          <a:p>
            <a:pPr>
              <a:spcBef>
                <a:spcPts val="0"/>
              </a:spcBef>
            </a:pPr>
            <a:r>
              <a:rPr lang="de-DE" dirty="0" smtClean="0"/>
              <a:t>Henry Dunant kümmert sich bei </a:t>
            </a:r>
          </a:p>
          <a:p>
            <a:pPr>
              <a:spcBef>
                <a:spcPts val="0"/>
              </a:spcBef>
            </a:pPr>
            <a:r>
              <a:rPr lang="de-DE" dirty="0" err="1" smtClean="0"/>
              <a:t>Solferino</a:t>
            </a:r>
            <a:r>
              <a:rPr lang="de-DE" dirty="0" smtClean="0"/>
              <a:t> um Verwundete und </a:t>
            </a:r>
          </a:p>
          <a:p>
            <a:pPr>
              <a:spcBef>
                <a:spcPts val="0"/>
              </a:spcBef>
            </a:pPr>
            <a:r>
              <a:rPr lang="de-DE" dirty="0" smtClean="0"/>
              <a:t>Sterbende, zerschneidet seine </a:t>
            </a:r>
          </a:p>
          <a:p>
            <a:pPr>
              <a:spcBef>
                <a:spcPts val="0"/>
              </a:spcBef>
            </a:pPr>
            <a:r>
              <a:rPr lang="de-DE" dirty="0" smtClean="0"/>
              <a:t>mitgebrachten Hemden zu </a:t>
            </a:r>
          </a:p>
          <a:p>
            <a:pPr>
              <a:spcBef>
                <a:spcPts val="0"/>
              </a:spcBef>
            </a:pPr>
            <a:r>
              <a:rPr lang="de-DE" dirty="0" smtClean="0"/>
              <a:t>Verbandstoff, wäscht schmutzige </a:t>
            </a:r>
          </a:p>
          <a:p>
            <a:pPr>
              <a:spcBef>
                <a:spcPts val="0"/>
              </a:spcBef>
            </a:pPr>
            <a:r>
              <a:rPr lang="de-DE" dirty="0" smtClean="0"/>
              <a:t>Wunden aus und reicht Durstigen </a:t>
            </a:r>
          </a:p>
          <a:p>
            <a:pPr>
              <a:spcBef>
                <a:spcPts val="0"/>
              </a:spcBef>
            </a:pPr>
            <a:r>
              <a:rPr lang="de-DE" dirty="0" smtClean="0"/>
              <a:t>frisches Wasser. </a:t>
            </a:r>
          </a:p>
          <a:p>
            <a:pPr>
              <a:spcBef>
                <a:spcPts val="0"/>
              </a:spcBef>
            </a:pPr>
            <a:endParaRPr lang="de-DE" sz="800" dirty="0" smtClean="0"/>
          </a:p>
          <a:p>
            <a:pPr>
              <a:spcBef>
                <a:spcPts val="0"/>
              </a:spcBef>
            </a:pPr>
            <a:r>
              <a:rPr lang="de-DE" dirty="0" smtClean="0"/>
              <a:t>Professionelle </a:t>
            </a:r>
            <a:r>
              <a:rPr lang="de-DE" dirty="0"/>
              <a:t>Hilfe fehlt an allen </a:t>
            </a:r>
            <a:endParaRPr lang="de-DE" dirty="0" smtClean="0"/>
          </a:p>
          <a:p>
            <a:pPr>
              <a:spcBef>
                <a:spcPts val="0"/>
              </a:spcBef>
            </a:pPr>
            <a:r>
              <a:rPr lang="de-DE" dirty="0" smtClean="0"/>
              <a:t>Ecken </a:t>
            </a:r>
            <a:r>
              <a:rPr lang="de-DE" dirty="0"/>
              <a:t>und </a:t>
            </a:r>
            <a:r>
              <a:rPr lang="de-DE" dirty="0" smtClean="0"/>
              <a:t>Enden</a:t>
            </a:r>
            <a:r>
              <a:rPr lang="de-DE" dirty="0"/>
              <a:t>, deshalb fordert </a:t>
            </a:r>
            <a:endParaRPr lang="de-DE" dirty="0" smtClean="0"/>
          </a:p>
          <a:p>
            <a:pPr>
              <a:spcBef>
                <a:spcPts val="0"/>
              </a:spcBef>
            </a:pPr>
            <a:r>
              <a:rPr lang="de-DE" dirty="0" smtClean="0"/>
              <a:t>Dunant </a:t>
            </a:r>
            <a:r>
              <a:rPr lang="de-DE" dirty="0"/>
              <a:t>Einheimische </a:t>
            </a:r>
            <a:r>
              <a:rPr lang="de-DE" dirty="0" smtClean="0"/>
              <a:t>zur </a:t>
            </a:r>
            <a:r>
              <a:rPr lang="de-DE" dirty="0"/>
              <a:t>Mithilfe </a:t>
            </a:r>
            <a:endParaRPr lang="de-DE" dirty="0" smtClean="0"/>
          </a:p>
          <a:p>
            <a:pPr>
              <a:spcBef>
                <a:spcPts val="0"/>
              </a:spcBef>
            </a:pPr>
            <a:r>
              <a:rPr lang="de-DE" dirty="0" smtClean="0"/>
              <a:t>auf</a:t>
            </a:r>
            <a:r>
              <a:rPr lang="de-DE" dirty="0"/>
              <a:t>. Mehrere Frauen, Kinder und </a:t>
            </a:r>
            <a:endParaRPr lang="de-DE" dirty="0" smtClean="0"/>
          </a:p>
          <a:p>
            <a:pPr>
              <a:spcBef>
                <a:spcPts val="0"/>
              </a:spcBef>
            </a:pPr>
            <a:r>
              <a:rPr lang="de-DE" dirty="0" smtClean="0"/>
              <a:t>einige </a:t>
            </a:r>
            <a:r>
              <a:rPr lang="de-DE" dirty="0"/>
              <a:t>Männer helfen mit. </a:t>
            </a:r>
            <a:endParaRPr lang="de-DE" dirty="0" smtClean="0"/>
          </a:p>
          <a:p>
            <a:pPr>
              <a:spcBef>
                <a:spcPts val="0"/>
              </a:spcBef>
            </a:pPr>
            <a:endParaRPr lang="de-DE" sz="800" dirty="0"/>
          </a:p>
          <a:p>
            <a:pPr>
              <a:spcBef>
                <a:spcPts val="0"/>
              </a:spcBef>
            </a:pPr>
            <a:r>
              <a:rPr lang="de-DE" dirty="0" smtClean="0"/>
              <a:t>„</a:t>
            </a:r>
            <a:r>
              <a:rPr lang="de-DE" dirty="0"/>
              <a:t>Tutti </a:t>
            </a:r>
            <a:r>
              <a:rPr lang="de-DE" dirty="0" err="1"/>
              <a:t>fratelli</a:t>
            </a:r>
            <a:r>
              <a:rPr lang="de-DE" dirty="0"/>
              <a:t>“ – wir sind alle Brüder – </a:t>
            </a:r>
            <a:r>
              <a:rPr lang="de-DE" dirty="0" smtClean="0"/>
              <a:t>sagen </a:t>
            </a:r>
            <a:r>
              <a:rPr lang="de-DE" dirty="0"/>
              <a:t>sie zueinander und </a:t>
            </a:r>
            <a:r>
              <a:rPr lang="de-DE" dirty="0" smtClean="0"/>
              <a:t>versorgen </a:t>
            </a:r>
            <a:r>
              <a:rPr lang="de-DE" dirty="0"/>
              <a:t>jeden Verwundeten ungeachtet seiner Nationalität</a:t>
            </a:r>
            <a:r>
              <a:rPr lang="de-DE" dirty="0" smtClean="0"/>
              <a:t>.</a:t>
            </a:r>
          </a:p>
          <a:p>
            <a:pPr>
              <a:spcBef>
                <a:spcPts val="0"/>
              </a:spcBef>
            </a:pPr>
            <a:endParaRPr lang="de-DE" sz="800" dirty="0"/>
          </a:p>
          <a:p>
            <a:pPr>
              <a:spcBef>
                <a:spcPts val="0"/>
              </a:spcBef>
            </a:pPr>
            <a:r>
              <a:rPr lang="de-DE" dirty="0"/>
              <a:t>Als Dunant erfährt, dass die Franzosen österreichische Ärzte gefangen halten, sucht er Napoleon III auf. Dieser gestattet den österreichischen Ärzten an dem Hilfseinsatz teilzunehmen. Zusammen mit Dunant praktizieren diese Freiwilligen zum ersten Mal den Grundsatz des späteren Roten Kreuzes: dass alle verwundeten Soldaten </a:t>
            </a:r>
            <a:r>
              <a:rPr lang="de-DE" i="1" dirty="0"/>
              <a:t>neutral</a:t>
            </a:r>
            <a:r>
              <a:rPr lang="de-DE" dirty="0"/>
              <a:t> und </a:t>
            </a:r>
            <a:r>
              <a:rPr lang="de-DE" i="1" dirty="0"/>
              <a:t>gleich</a:t>
            </a:r>
            <a:r>
              <a:rPr lang="de-DE" dirty="0"/>
              <a:t> zu behandeln seien.</a:t>
            </a:r>
          </a:p>
          <a:p>
            <a:pPr>
              <a:spcBef>
                <a:spcPts val="0"/>
              </a:spcBef>
            </a:pPr>
            <a:endParaRPr lang="de-DE" dirty="0">
              <a:latin typeface="+mj-lt"/>
            </a:endParaRPr>
          </a:p>
        </p:txBody>
      </p:sp>
      <p:sp>
        <p:nvSpPr>
          <p:cNvPr id="5" name="Fußzeilenplatzhalter 4"/>
          <p:cNvSpPr>
            <a:spLocks noGrp="1"/>
          </p:cNvSpPr>
          <p:nvPr>
            <p:ph type="ftr" sz="quarter" idx="10"/>
          </p:nvPr>
        </p:nvSpPr>
        <p:spPr/>
        <p:txBody>
          <a:bodyPr/>
          <a:lstStyle/>
          <a:p>
            <a:r>
              <a:rPr lang="de-DE" dirty="0"/>
              <a:t>150 Jahre Unterzeichnung 1. Genfer Konvention – 22. August 1864</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374" y="1484784"/>
            <a:ext cx="5515214" cy="2657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9022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4906888" cy="923702"/>
          </a:xfrm>
        </p:spPr>
        <p:txBody>
          <a:bodyPr/>
          <a:lstStyle/>
          <a:p>
            <a:r>
              <a:rPr lang="de-DE" sz="2400" dirty="0"/>
              <a:t>Das Komitee der f</a:t>
            </a:r>
            <a:r>
              <a:rPr lang="de-DE" sz="2400" dirty="0" smtClean="0"/>
              <a:t>ünf</a:t>
            </a:r>
            <a:endParaRPr lang="de-DE" sz="2400" dirty="0"/>
          </a:p>
        </p:txBody>
      </p:sp>
      <p:sp>
        <p:nvSpPr>
          <p:cNvPr id="4" name="Textplatzhalter 3"/>
          <p:cNvSpPr>
            <a:spLocks noGrp="1"/>
          </p:cNvSpPr>
          <p:nvPr>
            <p:ph type="body" sz="half" idx="2"/>
          </p:nvPr>
        </p:nvSpPr>
        <p:spPr>
          <a:xfrm>
            <a:off x="457200" y="1628800"/>
            <a:ext cx="3008313" cy="4497363"/>
          </a:xfrm>
        </p:spPr>
        <p:txBody>
          <a:bodyPr/>
          <a:lstStyle/>
          <a:p>
            <a:pPr>
              <a:spcBef>
                <a:spcPts val="0"/>
              </a:spcBef>
            </a:pPr>
            <a:r>
              <a:rPr lang="de-DE" dirty="0" smtClean="0"/>
              <a:t>Diese </a:t>
            </a:r>
            <a:r>
              <a:rPr lang="de-DE" dirty="0"/>
              <a:t>fünf Bürger sind die Gründer des Roten </a:t>
            </a:r>
            <a:r>
              <a:rPr lang="de-DE" dirty="0" smtClean="0"/>
              <a:t>Kreuz: </a:t>
            </a:r>
          </a:p>
          <a:p>
            <a:pPr>
              <a:spcBef>
                <a:spcPts val="0"/>
              </a:spcBef>
            </a:pPr>
            <a:endParaRPr lang="de-DE" dirty="0" smtClean="0"/>
          </a:p>
          <a:p>
            <a:pPr marL="285750" indent="-285750">
              <a:spcBef>
                <a:spcPts val="0"/>
              </a:spcBef>
              <a:buFont typeface="Wingdings" pitchFamily="2" charset="2"/>
              <a:buChar char="§"/>
            </a:pPr>
            <a:r>
              <a:rPr lang="de-DE" dirty="0"/>
              <a:t>Henry </a:t>
            </a:r>
            <a:r>
              <a:rPr lang="de-DE" dirty="0" smtClean="0"/>
              <a:t>Dunant</a:t>
            </a:r>
          </a:p>
          <a:p>
            <a:pPr marL="285750" indent="-285750">
              <a:spcBef>
                <a:spcPts val="0"/>
              </a:spcBef>
              <a:buFont typeface="Wingdings" pitchFamily="2" charset="2"/>
              <a:buChar char="§"/>
            </a:pPr>
            <a:r>
              <a:rPr lang="de-DE" dirty="0" smtClean="0"/>
              <a:t>Dr</a:t>
            </a:r>
            <a:r>
              <a:rPr lang="de-DE" dirty="0"/>
              <a:t>. Louis </a:t>
            </a:r>
            <a:r>
              <a:rPr lang="de-DE" dirty="0" err="1" smtClean="0"/>
              <a:t>Appia</a:t>
            </a:r>
            <a:endParaRPr lang="de-DE" dirty="0" smtClean="0"/>
          </a:p>
          <a:p>
            <a:pPr marL="285750" indent="-285750">
              <a:spcBef>
                <a:spcPts val="0"/>
              </a:spcBef>
              <a:buFont typeface="Wingdings" pitchFamily="2" charset="2"/>
              <a:buChar char="§"/>
            </a:pPr>
            <a:r>
              <a:rPr lang="de-DE" dirty="0" smtClean="0"/>
              <a:t>General </a:t>
            </a:r>
            <a:r>
              <a:rPr lang="de-DE" dirty="0"/>
              <a:t>Guillaume </a:t>
            </a:r>
            <a:r>
              <a:rPr lang="de-DE" dirty="0" err="1" smtClean="0"/>
              <a:t>Dufour</a:t>
            </a:r>
            <a:endParaRPr lang="de-DE" dirty="0" smtClean="0"/>
          </a:p>
          <a:p>
            <a:pPr marL="285750" indent="-285750">
              <a:spcBef>
                <a:spcPts val="0"/>
              </a:spcBef>
              <a:buFont typeface="Wingdings" pitchFamily="2" charset="2"/>
              <a:buChar char="§"/>
            </a:pPr>
            <a:r>
              <a:rPr lang="de-DE" dirty="0" smtClean="0"/>
              <a:t>Gustave </a:t>
            </a:r>
            <a:r>
              <a:rPr lang="de-DE" dirty="0" err="1" smtClean="0"/>
              <a:t>Moynier</a:t>
            </a:r>
            <a:endParaRPr lang="de-DE" dirty="0"/>
          </a:p>
          <a:p>
            <a:pPr marL="285750" indent="-285750">
              <a:spcBef>
                <a:spcPts val="0"/>
              </a:spcBef>
              <a:buFont typeface="Wingdings" pitchFamily="2" charset="2"/>
              <a:buChar char="§"/>
            </a:pPr>
            <a:r>
              <a:rPr lang="de-DE" dirty="0" smtClean="0"/>
              <a:t>Dr</a:t>
            </a:r>
            <a:r>
              <a:rPr lang="de-DE" dirty="0"/>
              <a:t>. Theodore </a:t>
            </a:r>
            <a:r>
              <a:rPr lang="de-DE" dirty="0" err="1" smtClean="0"/>
              <a:t>Maunoir</a:t>
            </a:r>
            <a:endParaRPr lang="de-DE" dirty="0" smtClean="0"/>
          </a:p>
          <a:p>
            <a:pPr>
              <a:spcBef>
                <a:spcPts val="0"/>
              </a:spcBef>
            </a:pPr>
            <a:endParaRPr lang="de-DE" dirty="0"/>
          </a:p>
          <a:p>
            <a:pPr>
              <a:spcBef>
                <a:spcPts val="0"/>
              </a:spcBef>
            </a:pPr>
            <a:r>
              <a:rPr lang="de-DE" dirty="0"/>
              <a:t>1862 gibt Henry Dunant sein Buch „Eine Erinnerung an </a:t>
            </a:r>
            <a:r>
              <a:rPr lang="de-DE" dirty="0" err="1"/>
              <a:t>Solferino</a:t>
            </a:r>
            <a:r>
              <a:rPr lang="de-DE" dirty="0"/>
              <a:t>“ heraus. Darin fordert er Schutz für alle, die nicht – oder nicht mehr – am Kampf teilnehmen und Hilfe benötigen. </a:t>
            </a:r>
            <a:endParaRPr lang="de-DE" dirty="0" smtClean="0"/>
          </a:p>
          <a:p>
            <a:pPr>
              <a:spcBef>
                <a:spcPts val="0"/>
              </a:spcBef>
            </a:pPr>
            <a:endParaRPr lang="de-DE" dirty="0" smtClean="0"/>
          </a:p>
          <a:p>
            <a:pPr>
              <a:spcBef>
                <a:spcPts val="0"/>
              </a:spcBef>
            </a:pPr>
            <a:r>
              <a:rPr lang="de-DE" dirty="0" smtClean="0"/>
              <a:t>Die </a:t>
            </a:r>
            <a:r>
              <a:rPr lang="de-DE" dirty="0"/>
              <a:t>in dem Buch aufgestellten Forderungen werden später umgesetzt: mit der Gründung des Roten Kreuzes und der 1. Genfer Konvention.  </a:t>
            </a:r>
          </a:p>
        </p:txBody>
      </p:sp>
      <p:sp>
        <p:nvSpPr>
          <p:cNvPr id="5" name="Fußzeilenplatzhalter 4"/>
          <p:cNvSpPr>
            <a:spLocks noGrp="1"/>
          </p:cNvSpPr>
          <p:nvPr>
            <p:ph type="ftr" sz="quarter" idx="10"/>
          </p:nvPr>
        </p:nvSpPr>
        <p:spPr/>
        <p:txBody>
          <a:bodyPr/>
          <a:lstStyle/>
          <a:p>
            <a:r>
              <a:rPr lang="de-DE" dirty="0"/>
              <a:t>150 Jahre Unterzeichnung 1. Genfer Konvention – 22. August 1864</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494" y="1556792"/>
            <a:ext cx="4756204" cy="4536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16895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692696"/>
            <a:ext cx="7737475" cy="539750"/>
          </a:xfrm>
        </p:spPr>
        <p:txBody>
          <a:bodyPr/>
          <a:lstStyle/>
          <a:p>
            <a:r>
              <a:rPr lang="de-DE" dirty="0"/>
              <a:t>Ein Hesse war Mitbegründer des Roten Kreuz</a:t>
            </a:r>
          </a:p>
        </p:txBody>
      </p:sp>
      <p:sp>
        <p:nvSpPr>
          <p:cNvPr id="4" name="Fußzeilenplatzhalter 3"/>
          <p:cNvSpPr>
            <a:spLocks noGrp="1"/>
          </p:cNvSpPr>
          <p:nvPr>
            <p:ph type="ftr" sz="quarter" idx="10"/>
          </p:nvPr>
        </p:nvSpPr>
        <p:spPr/>
        <p:txBody>
          <a:bodyPr/>
          <a:lstStyle/>
          <a:p>
            <a:r>
              <a:rPr lang="de-DE" dirty="0"/>
              <a:t>150 Jahre Unterzeichnung 1. Genfer Konvention – 22. August 1864</a:t>
            </a:r>
          </a:p>
        </p:txBody>
      </p:sp>
      <p:sp>
        <p:nvSpPr>
          <p:cNvPr id="5" name="Textfeld 4"/>
          <p:cNvSpPr txBox="1"/>
          <p:nvPr/>
        </p:nvSpPr>
        <p:spPr>
          <a:xfrm>
            <a:off x="755576" y="1556792"/>
            <a:ext cx="3168352" cy="4185761"/>
          </a:xfrm>
          <a:prstGeom prst="rect">
            <a:avLst/>
          </a:prstGeom>
          <a:noFill/>
        </p:spPr>
        <p:txBody>
          <a:bodyPr wrap="square" rtlCol="0">
            <a:spAutoFit/>
          </a:bodyPr>
          <a:lstStyle/>
          <a:p>
            <a:r>
              <a:rPr lang="de-DE" sz="1400" b="0" dirty="0" smtClean="0"/>
              <a:t>Dr</a:t>
            </a:r>
            <a:r>
              <a:rPr lang="de-DE" sz="1400" b="0" dirty="0"/>
              <a:t>. Louis </a:t>
            </a:r>
            <a:r>
              <a:rPr lang="de-DE" sz="1400" b="0" dirty="0" err="1"/>
              <a:t>Appia</a:t>
            </a:r>
            <a:r>
              <a:rPr lang="de-DE" sz="1400" b="0" dirty="0"/>
              <a:t> ist in Frankfurt aufgewachsen. </a:t>
            </a:r>
            <a:endParaRPr lang="de-DE" sz="1400" b="0" dirty="0" smtClean="0"/>
          </a:p>
          <a:p>
            <a:r>
              <a:rPr lang="de-DE" sz="1400" b="0" dirty="0" smtClean="0"/>
              <a:t>Sein </a:t>
            </a:r>
            <a:r>
              <a:rPr lang="de-DE" sz="1400" b="0" dirty="0"/>
              <a:t>Vater war Pfarrer – er selbst war </a:t>
            </a:r>
            <a:endParaRPr lang="de-DE" sz="1400" b="0" dirty="0" smtClean="0"/>
          </a:p>
          <a:p>
            <a:r>
              <a:rPr lang="de-DE" sz="1400" b="0" dirty="0" smtClean="0"/>
              <a:t>als </a:t>
            </a:r>
            <a:r>
              <a:rPr lang="de-DE" sz="1400" b="0" dirty="0"/>
              <a:t>Militärarzt in </a:t>
            </a:r>
            <a:r>
              <a:rPr lang="de-DE" sz="1400" b="0" dirty="0" err="1"/>
              <a:t>Solferino</a:t>
            </a:r>
            <a:r>
              <a:rPr lang="de-DE" sz="1400" b="0" dirty="0"/>
              <a:t>. </a:t>
            </a:r>
            <a:endParaRPr lang="de-DE" sz="1400" b="0" dirty="0" smtClean="0"/>
          </a:p>
          <a:p>
            <a:r>
              <a:rPr lang="de-DE" sz="1400" b="0" dirty="0" err="1" smtClean="0"/>
              <a:t>Appia</a:t>
            </a:r>
            <a:r>
              <a:rPr lang="de-DE" sz="1400" b="0" dirty="0" smtClean="0"/>
              <a:t> </a:t>
            </a:r>
            <a:r>
              <a:rPr lang="de-DE" sz="1400" b="0" dirty="0"/>
              <a:t>sprach fließend Englisch, Deutsch und Französisch. </a:t>
            </a:r>
            <a:endParaRPr lang="de-DE" sz="1400" b="0" dirty="0" smtClean="0"/>
          </a:p>
          <a:p>
            <a:endParaRPr lang="de-DE" sz="800" b="0" dirty="0" smtClean="0"/>
          </a:p>
          <a:p>
            <a:r>
              <a:rPr lang="de-DE" sz="1400" b="0" dirty="0" smtClean="0"/>
              <a:t>Er </a:t>
            </a:r>
            <a:r>
              <a:rPr lang="de-DE" sz="1400" b="0" dirty="0"/>
              <a:t>lernte dann noch Japanisch und Chinesisch, um den Aufbau von Rotkreuz-Gesellschaften in Asien zu </a:t>
            </a:r>
            <a:r>
              <a:rPr lang="de-DE" sz="1400" b="0" dirty="0" smtClean="0"/>
              <a:t>unterstützen. </a:t>
            </a:r>
          </a:p>
          <a:p>
            <a:endParaRPr lang="de-DE" sz="800" b="0" dirty="0"/>
          </a:p>
          <a:p>
            <a:r>
              <a:rPr lang="de-DE" sz="1400" b="0" dirty="0" err="1" smtClean="0"/>
              <a:t>Appias</a:t>
            </a:r>
            <a:r>
              <a:rPr lang="de-DE" sz="1400" b="0" dirty="0" smtClean="0"/>
              <a:t> </a:t>
            </a:r>
            <a:r>
              <a:rPr lang="de-DE" sz="1400" b="0" dirty="0"/>
              <a:t>Engagement war religiös geprägt – doch war er wie Dunant tolerant und weltoffen. </a:t>
            </a:r>
            <a:endParaRPr lang="de-DE" sz="1400" b="0" dirty="0" smtClean="0"/>
          </a:p>
          <a:p>
            <a:r>
              <a:rPr lang="de-DE" sz="1400" b="0" dirty="0" smtClean="0"/>
              <a:t>So </a:t>
            </a:r>
            <a:r>
              <a:rPr lang="de-DE" sz="1400" b="0" dirty="0"/>
              <a:t>billigte er 1867 die Verwendung des roten Halbmond als muslimisches Äquivalent zum Roten Kreuz.</a:t>
            </a:r>
          </a:p>
          <a:p>
            <a:endParaRPr lang="de-DE" sz="1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556792"/>
            <a:ext cx="4147195" cy="4512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53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Anpacken, Aufbauen, Arbeiten</a:t>
            </a:r>
          </a:p>
        </p:txBody>
      </p:sp>
      <p:sp>
        <p:nvSpPr>
          <p:cNvPr id="4" name="Fußzeilenplatzhalter 3"/>
          <p:cNvSpPr>
            <a:spLocks noGrp="1"/>
          </p:cNvSpPr>
          <p:nvPr>
            <p:ph type="ftr" sz="quarter" idx="10"/>
          </p:nvPr>
        </p:nvSpPr>
        <p:spPr/>
        <p:txBody>
          <a:bodyPr/>
          <a:lstStyle/>
          <a:p>
            <a:r>
              <a:rPr lang="de-DE" dirty="0"/>
              <a:t>150 Jahre Unterzeichnung 1. Genfer Konvention – 22. August 1864</a:t>
            </a:r>
          </a:p>
        </p:txBody>
      </p:sp>
      <p:sp>
        <p:nvSpPr>
          <p:cNvPr id="3" name="Textfeld 2"/>
          <p:cNvSpPr txBox="1"/>
          <p:nvPr/>
        </p:nvSpPr>
        <p:spPr>
          <a:xfrm>
            <a:off x="745203" y="1844824"/>
            <a:ext cx="2304256" cy="3970318"/>
          </a:xfrm>
          <a:prstGeom prst="rect">
            <a:avLst/>
          </a:prstGeom>
          <a:noFill/>
        </p:spPr>
        <p:txBody>
          <a:bodyPr wrap="square" rtlCol="0">
            <a:spAutoFit/>
          </a:bodyPr>
          <a:lstStyle/>
          <a:p>
            <a:r>
              <a:rPr lang="de-DE" sz="1400" b="0" dirty="0" smtClean="0"/>
              <a:t>Dr</a:t>
            </a:r>
            <a:r>
              <a:rPr lang="de-DE" sz="1400" b="0" dirty="0"/>
              <a:t>. Louis </a:t>
            </a:r>
            <a:r>
              <a:rPr lang="de-DE" sz="1400" b="0" dirty="0" err="1"/>
              <a:t>Appia</a:t>
            </a:r>
            <a:r>
              <a:rPr lang="de-DE" sz="1400" b="0" dirty="0"/>
              <a:t> war nicht nur Mitautor der 1. Genfer Konvention, </a:t>
            </a:r>
            <a:r>
              <a:rPr lang="de-DE" sz="1400" b="0" dirty="0" smtClean="0"/>
              <a:t>hat </a:t>
            </a:r>
            <a:r>
              <a:rPr lang="de-DE" sz="1400" b="0" dirty="0"/>
              <a:t>ein „Gerät zur Ruhigstellung eines gebrochenen </a:t>
            </a:r>
            <a:r>
              <a:rPr lang="de-DE" sz="1400" b="0" dirty="0" smtClean="0"/>
              <a:t>Arms oder Beins“ </a:t>
            </a:r>
            <a:r>
              <a:rPr lang="de-DE" sz="1400" b="0" dirty="0"/>
              <a:t>erfunden, war (nach Dunant) Sekretär des Roten Kreuz, sondern war vor allem Förderer und Propagandist des Roten Kreuz: er war nicht nur am Aufbau der Gesellschaften in Ägypten und Asien beteiligt – er </a:t>
            </a:r>
            <a:r>
              <a:rPr lang="de-DE" sz="1400" b="0" dirty="0" smtClean="0"/>
              <a:t>unterstützte </a:t>
            </a:r>
            <a:r>
              <a:rPr lang="de-DE" sz="1400" b="0" dirty="0"/>
              <a:t>auch Clara Barton beim Aufbau des US-amerikanischen Roten Kreuz.</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555" y="1810780"/>
            <a:ext cx="5276547" cy="36344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53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Weiße Binde und rotes Kreuz</a:t>
            </a:r>
          </a:p>
        </p:txBody>
      </p:sp>
      <p:sp>
        <p:nvSpPr>
          <p:cNvPr id="3" name="Inhaltsplatzhalter 2"/>
          <p:cNvSpPr>
            <a:spLocks noGrp="1"/>
          </p:cNvSpPr>
          <p:nvPr>
            <p:ph idx="1"/>
          </p:nvPr>
        </p:nvSpPr>
        <p:spPr>
          <a:xfrm>
            <a:off x="683569" y="1556792"/>
            <a:ext cx="2520279" cy="4408488"/>
          </a:xfrm>
        </p:spPr>
        <p:txBody>
          <a:bodyPr/>
          <a:lstStyle/>
          <a:p>
            <a:pPr>
              <a:spcBef>
                <a:spcPts val="0"/>
              </a:spcBef>
            </a:pPr>
            <a:r>
              <a:rPr lang="de-DE" sz="1400" dirty="0" smtClean="0"/>
              <a:t>Entweder </a:t>
            </a:r>
            <a:r>
              <a:rPr lang="de-DE" sz="1400" dirty="0"/>
              <a:t>General </a:t>
            </a:r>
            <a:r>
              <a:rPr lang="de-DE" sz="1400" dirty="0" err="1"/>
              <a:t>Dufour</a:t>
            </a:r>
            <a:r>
              <a:rPr lang="de-DE" sz="1400" dirty="0"/>
              <a:t> oder Louis </a:t>
            </a:r>
            <a:r>
              <a:rPr lang="de-DE" sz="1400" dirty="0" err="1"/>
              <a:t>Appia</a:t>
            </a:r>
            <a:r>
              <a:rPr lang="de-DE" sz="1400" dirty="0"/>
              <a:t> haben das Rote Kreuz als Schutzzeichen erfunden – da sind sich die Historiker nicht einig. </a:t>
            </a:r>
            <a:endParaRPr lang="de-DE" sz="1400" dirty="0" smtClean="0"/>
          </a:p>
          <a:p>
            <a:pPr>
              <a:spcBef>
                <a:spcPts val="0"/>
              </a:spcBef>
            </a:pPr>
            <a:r>
              <a:rPr lang="de-DE" sz="1400" dirty="0" smtClean="0"/>
              <a:t>Einig </a:t>
            </a:r>
            <a:r>
              <a:rPr lang="de-DE" sz="1400" dirty="0"/>
              <a:t>sind sie sich aber darüber, dass </a:t>
            </a:r>
            <a:r>
              <a:rPr lang="de-DE" sz="1400" dirty="0" err="1"/>
              <a:t>Appia</a:t>
            </a:r>
            <a:r>
              <a:rPr lang="de-DE" sz="1400" dirty="0"/>
              <a:t> immer ein solches Zeichen gefordert hat. </a:t>
            </a:r>
            <a:endParaRPr lang="de-DE" sz="1400" dirty="0" smtClean="0"/>
          </a:p>
          <a:p>
            <a:pPr>
              <a:spcBef>
                <a:spcPts val="0"/>
              </a:spcBef>
            </a:pPr>
            <a:endParaRPr lang="de-DE" sz="800" dirty="0" smtClean="0"/>
          </a:p>
          <a:p>
            <a:pPr>
              <a:spcBef>
                <a:spcPts val="0"/>
              </a:spcBef>
            </a:pPr>
            <a:r>
              <a:rPr lang="de-DE" sz="1400" dirty="0" smtClean="0"/>
              <a:t>Aus </a:t>
            </a:r>
            <a:r>
              <a:rPr lang="de-DE" sz="1400" dirty="0"/>
              <a:t>dem Protokoll zur 1. Genfer Konvention: „Solch ein Kennzeichen kann durch seinen bloßen Anblick im Herzen der Menschen ein </a:t>
            </a:r>
            <a:r>
              <a:rPr lang="de-DE" sz="1400" dirty="0" smtClean="0"/>
              <a:t>Zusammengehörigkeitsgefühl </a:t>
            </a:r>
            <a:r>
              <a:rPr lang="de-DE" sz="1400" dirty="0"/>
              <a:t>bewirken.“ </a:t>
            </a:r>
            <a:endParaRPr lang="de-DE" sz="1400" dirty="0" smtClean="0"/>
          </a:p>
          <a:p>
            <a:pPr>
              <a:spcBef>
                <a:spcPts val="0"/>
              </a:spcBef>
            </a:pPr>
            <a:endParaRPr lang="de-DE" sz="800" dirty="0"/>
          </a:p>
          <a:p>
            <a:pPr>
              <a:spcBef>
                <a:spcPts val="0"/>
              </a:spcBef>
            </a:pPr>
            <a:r>
              <a:rPr lang="de-DE" sz="1400" dirty="0" err="1" smtClean="0"/>
              <a:t>Appia</a:t>
            </a:r>
            <a:r>
              <a:rPr lang="de-DE" sz="1400" dirty="0" smtClean="0"/>
              <a:t> </a:t>
            </a:r>
            <a:r>
              <a:rPr lang="de-DE" sz="1400" dirty="0"/>
              <a:t>war dann auch der Erste, der die Armbinde mit dem roten Kreuz trug: im Deutsch-Dänischen Krieg.</a:t>
            </a:r>
          </a:p>
          <a:p>
            <a:endParaRPr lang="de-DE" sz="1200" dirty="0" smtClean="0"/>
          </a:p>
          <a:p>
            <a:endParaRPr lang="de-DE" dirty="0"/>
          </a:p>
        </p:txBody>
      </p:sp>
      <p:sp>
        <p:nvSpPr>
          <p:cNvPr id="4" name="Fußzeilenplatzhalter 3"/>
          <p:cNvSpPr>
            <a:spLocks noGrp="1"/>
          </p:cNvSpPr>
          <p:nvPr>
            <p:ph type="ftr" sz="quarter" idx="10"/>
          </p:nvPr>
        </p:nvSpPr>
        <p:spPr/>
        <p:txBody>
          <a:bodyPr/>
          <a:lstStyle/>
          <a:p>
            <a:r>
              <a:rPr lang="de-DE" dirty="0"/>
              <a:t>150 Jahre Unterzeichnung 1. Genfer Konvention – 22. August 1864</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482" y="1628800"/>
            <a:ext cx="5318861" cy="4104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9130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1864 – Genfer </a:t>
            </a:r>
            <a:r>
              <a:rPr lang="de-DE" dirty="0" smtClean="0"/>
              <a:t>Konferenz</a:t>
            </a:r>
            <a:endParaRPr lang="de-DE" dirty="0"/>
          </a:p>
        </p:txBody>
      </p:sp>
      <p:sp>
        <p:nvSpPr>
          <p:cNvPr id="4" name="Fußzeilenplatzhalter 3"/>
          <p:cNvSpPr>
            <a:spLocks noGrp="1"/>
          </p:cNvSpPr>
          <p:nvPr>
            <p:ph type="ftr" sz="quarter" idx="10"/>
          </p:nvPr>
        </p:nvSpPr>
        <p:spPr/>
        <p:txBody>
          <a:bodyPr/>
          <a:lstStyle/>
          <a:p>
            <a:r>
              <a:rPr lang="de-DE" dirty="0"/>
              <a:t>150 Jahre Unterzeichnung 1. Genfer Konvention – 22. August 1864</a:t>
            </a:r>
          </a:p>
        </p:txBody>
      </p:sp>
      <p:sp>
        <p:nvSpPr>
          <p:cNvPr id="11" name="Textfeld 10"/>
          <p:cNvSpPr txBox="1"/>
          <p:nvPr/>
        </p:nvSpPr>
        <p:spPr>
          <a:xfrm>
            <a:off x="755576" y="1556792"/>
            <a:ext cx="7272808" cy="4801314"/>
          </a:xfrm>
          <a:prstGeom prst="rect">
            <a:avLst/>
          </a:prstGeom>
          <a:noFill/>
        </p:spPr>
        <p:txBody>
          <a:bodyPr wrap="square" rtlCol="0">
            <a:spAutoFit/>
          </a:bodyPr>
          <a:lstStyle/>
          <a:p>
            <a:r>
              <a:rPr lang="de-DE" sz="1400" b="0" dirty="0"/>
              <a:t>Bei der Diplomatischen Konferenz in Genf unterzeichnen am 22. August 1864 zwölf Landesvertreter – neben Hessen auch Frankreich und Spanien – die erste Genfer Konvention: Einen Vertrag der im Krieg die Aufnahme und den Schutz </a:t>
            </a:r>
            <a:endParaRPr lang="de-DE" sz="1400" b="0" dirty="0" smtClean="0"/>
          </a:p>
          <a:p>
            <a:r>
              <a:rPr lang="de-DE" sz="1400" b="0" dirty="0" smtClean="0"/>
              <a:t>von </a:t>
            </a:r>
            <a:r>
              <a:rPr lang="de-DE" sz="1400" b="0" dirty="0"/>
              <a:t>verwundeten Soldaten </a:t>
            </a:r>
            <a:endParaRPr lang="de-DE" sz="1400" b="0" dirty="0" smtClean="0"/>
          </a:p>
          <a:p>
            <a:r>
              <a:rPr lang="de-DE" sz="1400" b="0" dirty="0" smtClean="0"/>
              <a:t>und </a:t>
            </a:r>
            <a:r>
              <a:rPr lang="de-DE" sz="1400" b="0" dirty="0"/>
              <a:t>der sie Pflegenden regelt.</a:t>
            </a:r>
          </a:p>
          <a:p>
            <a:r>
              <a:rPr lang="de-DE" sz="1400" b="0" dirty="0"/>
              <a:t>Zu dieser Epoche gilt Krieg als </a:t>
            </a:r>
            <a:endParaRPr lang="de-DE" sz="1400" b="0" dirty="0" smtClean="0"/>
          </a:p>
          <a:p>
            <a:r>
              <a:rPr lang="de-DE" sz="1400" b="0" dirty="0" smtClean="0"/>
              <a:t>legitimes </a:t>
            </a:r>
            <a:r>
              <a:rPr lang="de-DE" sz="1400" b="0" dirty="0"/>
              <a:t>Mittel zur Lösung von </a:t>
            </a:r>
            <a:endParaRPr lang="de-DE" sz="1400" b="0" dirty="0" smtClean="0"/>
          </a:p>
          <a:p>
            <a:r>
              <a:rPr lang="de-DE" sz="1400" b="0" dirty="0" smtClean="0"/>
              <a:t>zwischenstaatlichen </a:t>
            </a:r>
            <a:r>
              <a:rPr lang="de-DE" sz="1400" b="0" dirty="0"/>
              <a:t>Konflikten. </a:t>
            </a:r>
            <a:endParaRPr lang="de-DE" sz="1400" b="0" dirty="0" smtClean="0"/>
          </a:p>
          <a:p>
            <a:r>
              <a:rPr lang="de-DE" sz="1400" b="0" dirty="0" smtClean="0"/>
              <a:t>Allgemein </a:t>
            </a:r>
            <a:r>
              <a:rPr lang="de-DE" sz="1400" b="0" dirty="0"/>
              <a:t>akzeptiert ist das </a:t>
            </a:r>
            <a:endParaRPr lang="de-DE" sz="1400" b="0" dirty="0" smtClean="0"/>
          </a:p>
          <a:p>
            <a:r>
              <a:rPr lang="de-DE" sz="1400" b="0" dirty="0" smtClean="0"/>
              <a:t>„</a:t>
            </a:r>
            <a:r>
              <a:rPr lang="de-DE" sz="1400" b="0" dirty="0"/>
              <a:t>Recht, Krieg zu führen“ </a:t>
            </a:r>
            <a:endParaRPr lang="de-DE" sz="1400" b="0" dirty="0" smtClean="0"/>
          </a:p>
          <a:p>
            <a:r>
              <a:rPr lang="de-DE" sz="1400" b="0" dirty="0" smtClean="0"/>
              <a:t>(</a:t>
            </a:r>
            <a:r>
              <a:rPr lang="de-DE" sz="1400" b="0" dirty="0" err="1"/>
              <a:t>ius</a:t>
            </a:r>
            <a:r>
              <a:rPr lang="de-DE" sz="1400" b="0" dirty="0"/>
              <a:t> ad </a:t>
            </a:r>
            <a:r>
              <a:rPr lang="de-DE" sz="1400" b="0" dirty="0" err="1"/>
              <a:t>bellum</a:t>
            </a:r>
            <a:r>
              <a:rPr lang="de-DE" sz="1400" b="0" dirty="0"/>
              <a:t>). </a:t>
            </a:r>
            <a:endParaRPr lang="de-DE" sz="1400" b="0" dirty="0" smtClean="0"/>
          </a:p>
          <a:p>
            <a:endParaRPr lang="de-DE" sz="800" b="0" dirty="0"/>
          </a:p>
          <a:p>
            <a:r>
              <a:rPr lang="de-DE" sz="1400" b="0" dirty="0"/>
              <a:t>Dunants Vorschläge werden </a:t>
            </a:r>
            <a:endParaRPr lang="de-DE" sz="1400" b="0" dirty="0" smtClean="0"/>
          </a:p>
          <a:p>
            <a:r>
              <a:rPr lang="de-DE" sz="1400" b="0" dirty="0" smtClean="0"/>
              <a:t>vermutlich </a:t>
            </a:r>
            <a:r>
              <a:rPr lang="de-DE" sz="1400" b="0" dirty="0"/>
              <a:t>deshalb akzeptiert, </a:t>
            </a:r>
            <a:endParaRPr lang="de-DE" sz="1400" b="0" dirty="0" smtClean="0"/>
          </a:p>
          <a:p>
            <a:r>
              <a:rPr lang="de-DE" sz="1400" b="0" dirty="0" smtClean="0"/>
              <a:t>um </a:t>
            </a:r>
            <a:r>
              <a:rPr lang="de-DE" sz="1400" b="0" dirty="0"/>
              <a:t>das Unvermeidliche </a:t>
            </a:r>
            <a:endParaRPr lang="de-DE" sz="1400" b="0" dirty="0" smtClean="0"/>
          </a:p>
          <a:p>
            <a:r>
              <a:rPr lang="de-DE" sz="1400" b="0" dirty="0" smtClean="0"/>
              <a:t>zumindest zu </a:t>
            </a:r>
            <a:r>
              <a:rPr lang="de-DE" sz="1400" b="0" dirty="0"/>
              <a:t>regulieren und </a:t>
            </a:r>
            <a:endParaRPr lang="de-DE" sz="1400" b="0" dirty="0" smtClean="0"/>
          </a:p>
          <a:p>
            <a:r>
              <a:rPr lang="de-DE" sz="1400" b="0" dirty="0" smtClean="0"/>
              <a:t>„humanisieren“. Dunants </a:t>
            </a:r>
          </a:p>
          <a:p>
            <a:r>
              <a:rPr lang="de-DE" sz="1400" b="0" dirty="0" smtClean="0"/>
              <a:t>geschilderte Grausamkeiten </a:t>
            </a:r>
          </a:p>
          <a:p>
            <a:r>
              <a:rPr lang="de-DE" sz="1400" b="0" dirty="0" smtClean="0"/>
              <a:t>führen </a:t>
            </a:r>
            <a:r>
              <a:rPr lang="de-DE" sz="1400" b="0" dirty="0"/>
              <a:t>auch führenden </a:t>
            </a:r>
            <a:endParaRPr lang="de-DE" sz="1400" b="0" dirty="0" smtClean="0"/>
          </a:p>
          <a:p>
            <a:r>
              <a:rPr lang="de-DE" sz="1400" b="0" dirty="0" smtClean="0"/>
              <a:t>Personen </a:t>
            </a:r>
            <a:r>
              <a:rPr lang="de-DE" sz="1400" b="0" dirty="0"/>
              <a:t>die Wirklichkeit </a:t>
            </a:r>
            <a:endParaRPr lang="de-DE" sz="1400" b="0" dirty="0" smtClean="0"/>
          </a:p>
          <a:p>
            <a:r>
              <a:rPr lang="de-DE" sz="1400" b="0" dirty="0" smtClean="0"/>
              <a:t>des </a:t>
            </a:r>
            <a:r>
              <a:rPr lang="de-DE" sz="1400" b="0" dirty="0"/>
              <a:t>Krieges vor Augen. </a:t>
            </a:r>
          </a:p>
          <a:p>
            <a:endParaRPr lang="de-DE" sz="1200" b="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496" y="2276872"/>
            <a:ext cx="5298811" cy="36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92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steht in der ersten Genfer Konvention</a:t>
            </a:r>
            <a:r>
              <a:rPr lang="de-DE" dirty="0" smtClean="0"/>
              <a:t>?</a:t>
            </a:r>
            <a:endParaRPr lang="de-DE" dirty="0"/>
          </a:p>
        </p:txBody>
      </p:sp>
      <p:sp>
        <p:nvSpPr>
          <p:cNvPr id="4" name="Fußzeilenplatzhalter 3"/>
          <p:cNvSpPr>
            <a:spLocks noGrp="1"/>
          </p:cNvSpPr>
          <p:nvPr>
            <p:ph type="ftr" sz="quarter" idx="10"/>
          </p:nvPr>
        </p:nvSpPr>
        <p:spPr/>
        <p:txBody>
          <a:bodyPr/>
          <a:lstStyle/>
          <a:p>
            <a:r>
              <a:rPr lang="de-DE" dirty="0"/>
              <a:t>150 Jahre Unterzeichnung 1. Genfer Konvention – 22. August 1864</a:t>
            </a:r>
          </a:p>
        </p:txBody>
      </p:sp>
      <p:sp>
        <p:nvSpPr>
          <p:cNvPr id="3" name="Textfeld 2"/>
          <p:cNvSpPr txBox="1"/>
          <p:nvPr/>
        </p:nvSpPr>
        <p:spPr>
          <a:xfrm>
            <a:off x="683568" y="1556791"/>
            <a:ext cx="3960440" cy="4955203"/>
          </a:xfrm>
          <a:prstGeom prst="rect">
            <a:avLst/>
          </a:prstGeom>
          <a:noFill/>
        </p:spPr>
        <p:txBody>
          <a:bodyPr wrap="square" rtlCol="0">
            <a:spAutoFit/>
          </a:bodyPr>
          <a:lstStyle/>
          <a:p>
            <a:r>
              <a:rPr lang="de-DE" sz="1400" b="0" dirty="0"/>
              <a:t>Dieses Abkommen zwischen den damals zwölf unterzeichneten Staaten enthält eine Regelung für den Fall eines Krieges oder eines Konflikts: „…betreffend die Linderung des Loses der im Felddienst verwundeten Militärpersonen</a:t>
            </a:r>
            <a:r>
              <a:rPr lang="de-DE" sz="1400" b="0" dirty="0" smtClean="0"/>
              <a:t>.“</a:t>
            </a:r>
          </a:p>
          <a:p>
            <a:endParaRPr lang="de-DE" sz="800" b="0" dirty="0"/>
          </a:p>
          <a:p>
            <a:r>
              <a:rPr lang="de-DE" sz="1400" b="0" dirty="0"/>
              <a:t>Verwundete Soldaten und ihre Pfleger müssen im Krieg geschützt sein. Verletzte müssen „ohne Unterschied der Nationalität“ gepflegt werden (Grundsatz der Unparteilichkeit</a:t>
            </a:r>
            <a:r>
              <a:rPr lang="de-DE" sz="1400" b="0" dirty="0" smtClean="0"/>
              <a:t>).</a:t>
            </a:r>
          </a:p>
          <a:p>
            <a:r>
              <a:rPr lang="de-DE" sz="1400" b="0" dirty="0"/>
              <a:t/>
            </a:r>
            <a:br>
              <a:rPr lang="de-DE" sz="1400" b="0" dirty="0"/>
            </a:br>
            <a:r>
              <a:rPr lang="de-DE" sz="1400" b="0" dirty="0"/>
              <a:t>1864 wird als Schutzzeichen das rote Kreuz auf weißem Grund festgelegt. Beinahe im Handumdrehen erlangte dieses Zeichen Berühmtheit, Anerkennung und Achtung. </a:t>
            </a:r>
            <a:endParaRPr lang="de-DE" sz="1400" b="0" dirty="0" smtClean="0"/>
          </a:p>
          <a:p>
            <a:endParaRPr lang="de-DE" sz="800" b="0" dirty="0"/>
          </a:p>
          <a:p>
            <a:r>
              <a:rPr lang="de-DE" sz="1400" b="0" dirty="0"/>
              <a:t>Diese erste Genfer Konvention gilt als ein erster Baustein des heute gültigen humanitären Völkerrechts. </a:t>
            </a:r>
            <a:endParaRPr lang="de-DE" sz="1400" b="0" dirty="0" smtClean="0"/>
          </a:p>
          <a:p>
            <a:endParaRPr lang="de-DE" sz="800" b="0" dirty="0" smtClean="0"/>
          </a:p>
          <a:p>
            <a:r>
              <a:rPr lang="de-DE" sz="1400" b="0" dirty="0" smtClean="0"/>
              <a:t>Derzeit </a:t>
            </a:r>
            <a:r>
              <a:rPr lang="de-DE" sz="1400" b="0" dirty="0"/>
              <a:t>sind 194 Länder den Genfer Abkommen von 1949 beigetreten. </a:t>
            </a:r>
            <a:r>
              <a:rPr lang="de-DE" sz="1400" b="0" dirty="0" smtClean="0"/>
              <a:t>Nur eine einstellige Zahl an Ländern fehlt. </a:t>
            </a:r>
            <a:endParaRPr lang="de-DE" sz="1400" b="0" dirty="0"/>
          </a:p>
          <a:p>
            <a:endParaRPr lang="de-DE" sz="1200" b="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484783"/>
            <a:ext cx="3805692" cy="45333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17206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P-Vorlage-Kompaktlogo">
  <a:themeElements>
    <a:clrScheme name="ab 06 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b 06 powerpoi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E5001A"/>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E5001A"/>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Arial" charset="0"/>
          </a:defRPr>
        </a:defPPr>
      </a:lstStyle>
    </a:lnDef>
  </a:objectDefaults>
  <a:extraClrSchemeLst>
    <a:extraClrScheme>
      <a:clrScheme name="ab 06 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b 06 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b 06 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b 06 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b 06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b 06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b 06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PP-Vorlage-Kompaktlogo</Template>
  <TotalTime>0</TotalTime>
  <Words>1624</Words>
  <Application>Microsoft Office PowerPoint</Application>
  <PresentationFormat>Bildschirmpräsentation (4:3)</PresentationFormat>
  <Paragraphs>252</Paragraphs>
  <Slides>15</Slides>
  <Notes>12</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15</vt:i4>
      </vt:variant>
    </vt:vector>
  </HeadingPairs>
  <TitlesOfParts>
    <vt:vector size="17" baseType="lpstr">
      <vt:lpstr>PP-Vorlage-Kompaktlogo</vt:lpstr>
      <vt:lpstr>Acrobat Document</vt:lpstr>
      <vt:lpstr> 150 Jahre  Unterzeichnung 1. Genfer Konvention  22. August 1864</vt:lpstr>
      <vt:lpstr>Eine Schlacht inspiriert zu einer Weltidee </vt:lpstr>
      <vt:lpstr>Nicht die Herkunft, die Wunde zählt</vt:lpstr>
      <vt:lpstr>Das Komitee der fünf</vt:lpstr>
      <vt:lpstr>Ein Hesse war Mitbegründer des Roten Kreuz</vt:lpstr>
      <vt:lpstr>Anpacken, Aufbauen, Arbeiten</vt:lpstr>
      <vt:lpstr>Weiße Binde und rotes Kreuz</vt:lpstr>
      <vt:lpstr>1864 – Genfer Konferenz</vt:lpstr>
      <vt:lpstr>Was steht in der ersten Genfer Konvention?</vt:lpstr>
      <vt:lpstr>Schützt auch die Zivilisten!</vt:lpstr>
      <vt:lpstr>Nicht anklagen, sondern dem Einzelnen helfen </vt:lpstr>
      <vt:lpstr>Das Rote Kreuz in Hessen</vt:lpstr>
      <vt:lpstr>Das Rote Kreuz heute</vt:lpstr>
      <vt:lpstr>Und wie geht es weiter?</vt:lpstr>
      <vt:lpstr>PowerPoint-Präsentation</vt:lpstr>
    </vt:vector>
  </TitlesOfParts>
  <Company>DRK LVH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Presse- und Öffentlichkeitsarbeit 2014</dc:title>
  <dc:creator>Thomas Wolff</dc:creator>
  <cp:lastModifiedBy>G GP. Prellwitz</cp:lastModifiedBy>
  <cp:revision>103</cp:revision>
  <cp:lastPrinted>2005-11-10T09:47:39Z</cp:lastPrinted>
  <dcterms:created xsi:type="dcterms:W3CDTF">2014-01-08T10:15:36Z</dcterms:created>
  <dcterms:modified xsi:type="dcterms:W3CDTF">2014-04-23T14:24:00Z</dcterms:modified>
</cp:coreProperties>
</file>